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1"/>
  </p:notesMasterIdLst>
  <p:sldIdLst>
    <p:sldId id="256" r:id="rId2"/>
    <p:sldId id="359" r:id="rId3"/>
    <p:sldId id="341" r:id="rId4"/>
    <p:sldId id="360" r:id="rId5"/>
    <p:sldId id="362" r:id="rId6"/>
    <p:sldId id="363" r:id="rId7"/>
    <p:sldId id="364" r:id="rId8"/>
    <p:sldId id="371" r:id="rId9"/>
    <p:sldId id="372" r:id="rId10"/>
    <p:sldId id="373" r:id="rId11"/>
    <p:sldId id="374" r:id="rId12"/>
    <p:sldId id="375" r:id="rId13"/>
    <p:sldId id="376" r:id="rId14"/>
    <p:sldId id="377" r:id="rId15"/>
    <p:sldId id="365" r:id="rId16"/>
    <p:sldId id="366" r:id="rId17"/>
    <p:sldId id="367" r:id="rId18"/>
    <p:sldId id="368" r:id="rId19"/>
    <p:sldId id="369" r:id="rId20"/>
    <p:sldId id="370" r:id="rId21"/>
    <p:sldId id="350" r:id="rId22"/>
    <p:sldId id="351" r:id="rId23"/>
    <p:sldId id="352" r:id="rId24"/>
    <p:sldId id="353" r:id="rId25"/>
    <p:sldId id="354" r:id="rId26"/>
    <p:sldId id="355" r:id="rId27"/>
    <p:sldId id="378" r:id="rId28"/>
    <p:sldId id="356" r:id="rId29"/>
    <p:sldId id="331"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showPr>
  <p:clrMru>
    <a:srgbClr val="3333FF"/>
    <a:srgbClr val="00CC00"/>
    <a:srgbClr val="33CC33"/>
    <a:srgbClr val="008000"/>
    <a:srgbClr val="D60093"/>
    <a:srgbClr val="FF6600"/>
    <a:srgbClr val="FF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4624" autoAdjust="0"/>
  </p:normalViewPr>
  <p:slideViewPr>
    <p:cSldViewPr>
      <p:cViewPr>
        <p:scale>
          <a:sx n="75" d="100"/>
          <a:sy n="75" d="100"/>
        </p:scale>
        <p:origin x="-6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011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011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011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011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BF438525-00C3-4120-BCD5-0195355E36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05CE16-BA66-4787-AF16-C99B45677F55}" type="datetime1">
              <a:rPr lang="fr-FR"/>
              <a:pPr>
                <a:defRPr/>
              </a:pPr>
              <a:t>29/06/2012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F90C8581-DD27-42E0-99B7-67FB4760A9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41A6266-4A20-4813-B124-EB188A4FFAF9}" type="datetime1">
              <a:rPr lang="fr-FR"/>
              <a:pPr>
                <a:defRPr/>
              </a:pPr>
              <a:t>29/06/2012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98904DB6-FAD0-477E-9FBE-B6BF6F7A29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5E8A357-FD77-4849-9A20-482874AEDAC7}" type="datetime1">
              <a:rPr lang="fr-FR"/>
              <a:pPr>
                <a:defRPr/>
              </a:pPr>
              <a:t>29/06/2012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51B86AE4-89A9-46A9-8E92-2DBC61B53C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877D56-E48E-4AA0-AD25-66AD5CF94F59}" type="datetime1">
              <a:rPr lang="fr-FR"/>
              <a:pPr>
                <a:defRPr/>
              </a:pPr>
              <a:t>29/06/2012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2520E867-0847-4053-A6E7-FB8FE38D4E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4ED35CE-ADEC-41E3-A07A-BCCF33B2897F}" type="datetime1">
              <a:rPr lang="fr-FR"/>
              <a:pPr>
                <a:defRPr/>
              </a:pPr>
              <a:t>29/06/2012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6" name="Rectangle 6"/>
          <p:cNvSpPr>
            <a:spLocks noGrp="1" noChangeArrowheads="1"/>
          </p:cNvSpPr>
          <p:nvPr>
            <p:ph type="sldNum" sz="quarter" idx="12"/>
          </p:nvPr>
        </p:nvSpPr>
        <p:spPr>
          <a:ln/>
        </p:spPr>
        <p:txBody>
          <a:bodyPr/>
          <a:lstStyle>
            <a:lvl1pPr>
              <a:defRPr/>
            </a:lvl1pPr>
          </a:lstStyle>
          <a:p>
            <a:pPr>
              <a:defRPr/>
            </a:pPr>
            <a:fld id="{1041A4B3-4814-48FC-A2DB-4F2F06AB19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28D7455-7890-4EA4-B901-027B60467418}" type="datetime1">
              <a:rPr lang="fr-FR"/>
              <a:pPr>
                <a:defRPr/>
              </a:pPr>
              <a:t>29/06/2012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7" name="Rectangle 6"/>
          <p:cNvSpPr>
            <a:spLocks noGrp="1" noChangeArrowheads="1"/>
          </p:cNvSpPr>
          <p:nvPr>
            <p:ph type="sldNum" sz="quarter" idx="12"/>
          </p:nvPr>
        </p:nvSpPr>
        <p:spPr>
          <a:ln/>
        </p:spPr>
        <p:txBody>
          <a:bodyPr/>
          <a:lstStyle>
            <a:lvl1pPr>
              <a:defRPr/>
            </a:lvl1pPr>
          </a:lstStyle>
          <a:p>
            <a:pPr>
              <a:defRPr/>
            </a:pPr>
            <a:fld id="{40D21F71-CE46-40C0-AA58-96BD37F010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E83DE888-1887-44A5-84B4-94508D69FBE4}" type="datetime1">
              <a:rPr lang="fr-FR"/>
              <a:pPr>
                <a:defRPr/>
              </a:pPr>
              <a:t>29/06/2012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9" name="Rectangle 6"/>
          <p:cNvSpPr>
            <a:spLocks noGrp="1" noChangeArrowheads="1"/>
          </p:cNvSpPr>
          <p:nvPr>
            <p:ph type="sldNum" sz="quarter" idx="12"/>
          </p:nvPr>
        </p:nvSpPr>
        <p:spPr>
          <a:ln/>
        </p:spPr>
        <p:txBody>
          <a:bodyPr/>
          <a:lstStyle>
            <a:lvl1pPr>
              <a:defRPr/>
            </a:lvl1pPr>
          </a:lstStyle>
          <a:p>
            <a:pPr>
              <a:defRPr/>
            </a:pPr>
            <a:fld id="{14BC3628-4CC7-4359-92E0-8E7E1F958C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8DBA131-A1B6-47FC-A543-6F3D38F1DF00}" type="datetime1">
              <a:rPr lang="fr-FR"/>
              <a:pPr>
                <a:defRPr/>
              </a:pPr>
              <a:t>29/06/2012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5" name="Rectangle 6"/>
          <p:cNvSpPr>
            <a:spLocks noGrp="1" noChangeArrowheads="1"/>
          </p:cNvSpPr>
          <p:nvPr>
            <p:ph type="sldNum" sz="quarter" idx="12"/>
          </p:nvPr>
        </p:nvSpPr>
        <p:spPr>
          <a:ln/>
        </p:spPr>
        <p:txBody>
          <a:bodyPr/>
          <a:lstStyle>
            <a:lvl1pPr>
              <a:defRPr/>
            </a:lvl1pPr>
          </a:lstStyle>
          <a:p>
            <a:pPr>
              <a:defRPr/>
            </a:pPr>
            <a:fld id="{7C507BB4-4D3E-4398-9DC2-7501D6B226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2447AD1-ED8D-4C78-AD6C-BB5573BCABC2}" type="datetime1">
              <a:rPr lang="fr-FR"/>
              <a:pPr>
                <a:defRPr/>
              </a:pPr>
              <a:t>29/06/2012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4" name="Rectangle 6"/>
          <p:cNvSpPr>
            <a:spLocks noGrp="1" noChangeArrowheads="1"/>
          </p:cNvSpPr>
          <p:nvPr>
            <p:ph type="sldNum" sz="quarter" idx="12"/>
          </p:nvPr>
        </p:nvSpPr>
        <p:spPr>
          <a:ln/>
        </p:spPr>
        <p:txBody>
          <a:bodyPr/>
          <a:lstStyle>
            <a:lvl1pPr>
              <a:defRPr/>
            </a:lvl1pPr>
          </a:lstStyle>
          <a:p>
            <a:pPr>
              <a:defRPr/>
            </a:pPr>
            <a:fld id="{BC7D7DF2-5CC5-4023-88A2-87EB57D055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69EC45E-C73F-4D4B-9966-CBC5DE0D49CE}" type="datetime1">
              <a:rPr lang="fr-FR"/>
              <a:pPr>
                <a:defRPr/>
              </a:pPr>
              <a:t>29/06/2012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7" name="Rectangle 6"/>
          <p:cNvSpPr>
            <a:spLocks noGrp="1" noChangeArrowheads="1"/>
          </p:cNvSpPr>
          <p:nvPr>
            <p:ph type="sldNum" sz="quarter" idx="12"/>
          </p:nvPr>
        </p:nvSpPr>
        <p:spPr>
          <a:ln/>
        </p:spPr>
        <p:txBody>
          <a:bodyPr/>
          <a:lstStyle>
            <a:lvl1pPr>
              <a:defRPr/>
            </a:lvl1pPr>
          </a:lstStyle>
          <a:p>
            <a:pPr>
              <a:defRPr/>
            </a:pPr>
            <a:fld id="{59F305AD-FCA3-4FF8-A004-6C41AD1CFD4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D7171F2-39E9-48E0-BEC3-7C926A461AED}" type="datetime1">
              <a:rPr lang="fr-FR"/>
              <a:pPr>
                <a:defRPr/>
              </a:pPr>
              <a:t>29/06/2012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Discrete StructuresDiscrete Structures</a:t>
            </a:r>
          </a:p>
        </p:txBody>
      </p:sp>
      <p:sp>
        <p:nvSpPr>
          <p:cNvPr id="7" name="Rectangle 6"/>
          <p:cNvSpPr>
            <a:spLocks noGrp="1" noChangeArrowheads="1"/>
          </p:cNvSpPr>
          <p:nvPr>
            <p:ph type="sldNum" sz="quarter" idx="12"/>
          </p:nvPr>
        </p:nvSpPr>
        <p:spPr>
          <a:ln/>
        </p:spPr>
        <p:txBody>
          <a:bodyPr/>
          <a:lstStyle>
            <a:lvl1pPr>
              <a:defRPr/>
            </a:lvl1pPr>
          </a:lstStyle>
          <a:p>
            <a:pPr>
              <a:defRPr/>
            </a:pPr>
            <a:fld id="{509BB5DA-D3CF-4ACB-97F2-B879387819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fld id="{32C86647-5771-4204-9835-9BBA8A220667}" type="datetime1">
              <a:rPr lang="fr-FR"/>
              <a:pPr>
                <a:defRPr/>
              </a:pPr>
              <a:t>29/06/2012</a:t>
            </a:fld>
            <a:endParaRPr lang="en-US"/>
          </a:p>
        </p:txBody>
      </p:sp>
      <p:sp>
        <p:nvSpPr>
          <p:cNvPr id="8909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Discrete StructuresDiscrete Structures</a:t>
            </a:r>
          </a:p>
        </p:txBody>
      </p:sp>
      <p:sp>
        <p:nvSpPr>
          <p:cNvPr id="8909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F126A94E-4007-4F52-87C9-7C9BD4262B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500563" y="2349500"/>
            <a:ext cx="3990975" cy="1008063"/>
          </a:xfrm>
        </p:spPr>
        <p:txBody>
          <a:bodyPr/>
          <a:lstStyle/>
          <a:p>
            <a:pPr eaLnBrk="1" hangingPunct="1"/>
            <a:r>
              <a:rPr lang="en-US" sz="3200" smtClean="0">
                <a:solidFill>
                  <a:srgbClr val="3333FF"/>
                </a:solidFill>
              </a:rPr>
              <a:t>(CSC 102)</a:t>
            </a:r>
          </a:p>
        </p:txBody>
      </p:sp>
      <p:sp>
        <p:nvSpPr>
          <p:cNvPr id="5123" name="Rectangle 3"/>
          <p:cNvSpPr>
            <a:spLocks noGrp="1" noChangeArrowheads="1"/>
          </p:cNvSpPr>
          <p:nvPr>
            <p:ph type="subTitle" idx="1"/>
          </p:nvPr>
        </p:nvSpPr>
        <p:spPr>
          <a:xfrm>
            <a:off x="2484438" y="4365625"/>
            <a:ext cx="5616575" cy="1079500"/>
          </a:xfrm>
        </p:spPr>
        <p:txBody>
          <a:bodyPr/>
          <a:lstStyle/>
          <a:p>
            <a:pPr eaLnBrk="1" hangingPunct="1"/>
            <a:r>
              <a:rPr lang="en-US" sz="4800" smtClean="0">
                <a:solidFill>
                  <a:srgbClr val="008000"/>
                </a:solidFill>
              </a:rPr>
              <a:t>Lecture 5</a:t>
            </a:r>
          </a:p>
        </p:txBody>
      </p:sp>
      <p:sp>
        <p:nvSpPr>
          <p:cNvPr id="5124" name="Line 16"/>
          <p:cNvSpPr>
            <a:spLocks noChangeShapeType="1"/>
          </p:cNvSpPr>
          <p:nvPr/>
        </p:nvSpPr>
        <p:spPr bwMode="auto">
          <a:xfrm>
            <a:off x="395288" y="3213100"/>
            <a:ext cx="8280400" cy="0"/>
          </a:xfrm>
          <a:prstGeom prst="line">
            <a:avLst/>
          </a:prstGeom>
          <a:noFill/>
          <a:ln w="38100">
            <a:solidFill>
              <a:srgbClr val="FF6600"/>
            </a:solidFill>
            <a:round/>
            <a:headEnd/>
            <a:tailEnd/>
          </a:ln>
        </p:spPr>
        <p:txBody>
          <a:bodyPr/>
          <a:lstStyle/>
          <a:p>
            <a:endParaRPr lang="en-US"/>
          </a:p>
        </p:txBody>
      </p:sp>
      <p:sp>
        <p:nvSpPr>
          <p:cNvPr id="5125" name="Line 17"/>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5126" name="Text Box 18"/>
          <p:cNvSpPr txBox="1">
            <a:spLocks noChangeArrowheads="1"/>
          </p:cNvSpPr>
          <p:nvPr/>
        </p:nvSpPr>
        <p:spPr bwMode="auto">
          <a:xfrm>
            <a:off x="971550" y="2511425"/>
            <a:ext cx="5113338" cy="701675"/>
          </a:xfrm>
          <a:prstGeom prst="rect">
            <a:avLst/>
          </a:prstGeom>
          <a:noFill/>
          <a:ln w="9525">
            <a:noFill/>
            <a:miter lim="800000"/>
            <a:headEnd/>
            <a:tailEnd/>
          </a:ln>
        </p:spPr>
        <p:txBody>
          <a:bodyPr>
            <a:spAutoFit/>
          </a:bodyPr>
          <a:lstStyle/>
          <a:p>
            <a:pPr>
              <a:spcBef>
                <a:spcPct val="50000"/>
              </a:spcBef>
            </a:pPr>
            <a:r>
              <a:rPr lang="en-US" sz="4000"/>
              <a:t>Discrete Structures</a:t>
            </a:r>
          </a:p>
        </p:txBody>
      </p:sp>
      <p:sp>
        <p:nvSpPr>
          <p:cNvPr id="5127" name="Line 19"/>
          <p:cNvSpPr>
            <a:spLocks noChangeShapeType="1"/>
          </p:cNvSpPr>
          <p:nvPr/>
        </p:nvSpPr>
        <p:spPr bwMode="auto">
          <a:xfrm>
            <a:off x="395288" y="3213100"/>
            <a:ext cx="8280400" cy="0"/>
          </a:xfrm>
          <a:prstGeom prst="line">
            <a:avLst/>
          </a:prstGeom>
          <a:noFill/>
          <a:ln w="38100">
            <a:solidFill>
              <a:srgbClr val="D60093"/>
            </a:solidFill>
            <a:round/>
            <a:headEnd/>
            <a:tailEnd/>
          </a:ln>
        </p:spPr>
        <p:txBody>
          <a:bodyPr/>
          <a:lstStyle/>
          <a:p>
            <a:endParaRPr lang="en-US"/>
          </a:p>
        </p:txBody>
      </p:sp>
      <p:sp>
        <p:nvSpPr>
          <p:cNvPr id="5128" name="Line 20"/>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5129"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5130" name="Line 23"/>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5131"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5132" name="Line 23"/>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5133" name="Line 22"/>
          <p:cNvSpPr>
            <a:spLocks noChangeShapeType="1"/>
          </p:cNvSpPr>
          <p:nvPr/>
        </p:nvSpPr>
        <p:spPr bwMode="auto">
          <a:xfrm flipV="1">
            <a:off x="468313" y="3284538"/>
            <a:ext cx="8280400" cy="1587"/>
          </a:xfrm>
          <a:prstGeom prst="line">
            <a:avLst/>
          </a:prstGeom>
          <a:noFill/>
          <a:ln w="38100">
            <a:solidFill>
              <a:srgbClr val="FF6600"/>
            </a:solidFill>
            <a:round/>
            <a:headEnd/>
            <a:tailEnd/>
          </a:ln>
        </p:spPr>
        <p:txBody>
          <a:bodyPr/>
          <a:lstStyle/>
          <a:p>
            <a:endParaRPr lang="en-US"/>
          </a:p>
        </p:txBody>
      </p:sp>
      <p:sp>
        <p:nvSpPr>
          <p:cNvPr id="5134" name="Line 23"/>
          <p:cNvSpPr>
            <a:spLocks noChangeShapeType="1"/>
          </p:cNvSpPr>
          <p:nvPr/>
        </p:nvSpPr>
        <p:spPr bwMode="auto">
          <a:xfrm>
            <a:off x="828675" y="2565400"/>
            <a:ext cx="0" cy="1008063"/>
          </a:xfrm>
          <a:prstGeom prst="line">
            <a:avLst/>
          </a:prstGeom>
          <a:noFill/>
          <a:ln w="38100">
            <a:solidFill>
              <a:srgbClr val="FF6600"/>
            </a:solidFill>
            <a:round/>
            <a:headEnd/>
            <a:tailEnd/>
          </a:ln>
        </p:spPr>
        <p:txBody>
          <a:bodyPr/>
          <a:lstStyle/>
          <a:p>
            <a:endParaRPr lang="en-US"/>
          </a:p>
        </p:txBody>
      </p:sp>
      <p:sp>
        <p:nvSpPr>
          <p:cNvPr id="5135"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5136" name="Line 22"/>
          <p:cNvSpPr>
            <a:spLocks noChangeShapeType="1"/>
          </p:cNvSpPr>
          <p:nvPr/>
        </p:nvSpPr>
        <p:spPr bwMode="auto">
          <a:xfrm flipV="1">
            <a:off x="468313" y="3284538"/>
            <a:ext cx="8280400" cy="1587"/>
          </a:xfrm>
          <a:prstGeom prst="line">
            <a:avLst/>
          </a:prstGeom>
          <a:noFill/>
          <a:ln w="38100">
            <a:solidFill>
              <a:srgbClr val="FF6600"/>
            </a:solidFill>
            <a:round/>
            <a:headEnd/>
            <a:tailEnd/>
          </a:ln>
        </p:spPr>
        <p:txBody>
          <a:bodyPr/>
          <a:lstStyle/>
          <a:p>
            <a:endParaRPr lang="en-US"/>
          </a:p>
        </p:txBody>
      </p:sp>
      <p:sp>
        <p:nvSpPr>
          <p:cNvPr id="5137" name="Line 23"/>
          <p:cNvSpPr>
            <a:spLocks noChangeShapeType="1"/>
          </p:cNvSpPr>
          <p:nvPr/>
        </p:nvSpPr>
        <p:spPr bwMode="auto">
          <a:xfrm>
            <a:off x="827088" y="2565400"/>
            <a:ext cx="0" cy="1008063"/>
          </a:xfrm>
          <a:prstGeom prst="line">
            <a:avLst/>
          </a:prstGeom>
          <a:noFill/>
          <a:ln w="38100">
            <a:solidFill>
              <a:srgbClr val="FF6600"/>
            </a:solidFill>
            <a:round/>
            <a:headEnd/>
            <a:tailEnd/>
          </a:ln>
        </p:spPr>
        <p:txBody>
          <a:bodyPr/>
          <a:lstStyle/>
          <a:p>
            <a:endParaRPr lang="en-US"/>
          </a:p>
        </p:txBody>
      </p:sp>
      <p:sp>
        <p:nvSpPr>
          <p:cNvPr id="5138" name="Line 22"/>
          <p:cNvSpPr>
            <a:spLocks noChangeShapeType="1"/>
          </p:cNvSpPr>
          <p:nvPr/>
        </p:nvSpPr>
        <p:spPr bwMode="auto">
          <a:xfrm>
            <a:off x="393700" y="3213100"/>
            <a:ext cx="8137525" cy="0"/>
          </a:xfrm>
          <a:prstGeom prst="line">
            <a:avLst/>
          </a:prstGeom>
          <a:noFill/>
          <a:ln w="38100">
            <a:solidFill>
              <a:srgbClr val="FF6600"/>
            </a:solidFill>
            <a:round/>
            <a:headEnd/>
            <a:tailEnd/>
          </a:ln>
        </p:spPr>
        <p:txBody>
          <a:bodyPr/>
          <a:lstStyle/>
          <a:p>
            <a:endParaRPr lang="en-US"/>
          </a:p>
        </p:txBody>
      </p:sp>
      <p:sp>
        <p:nvSpPr>
          <p:cNvPr id="5139" name="Line 22"/>
          <p:cNvSpPr>
            <a:spLocks noChangeShapeType="1"/>
          </p:cNvSpPr>
          <p:nvPr/>
        </p:nvSpPr>
        <p:spPr bwMode="auto">
          <a:xfrm flipV="1">
            <a:off x="466725" y="3284538"/>
            <a:ext cx="8280400" cy="1587"/>
          </a:xfrm>
          <a:prstGeom prst="line">
            <a:avLst/>
          </a:prstGeom>
          <a:noFill/>
          <a:ln w="38100">
            <a:solidFill>
              <a:srgbClr val="FF6600"/>
            </a:solidFill>
            <a:round/>
            <a:headEnd/>
            <a:tailEnd/>
          </a:ln>
        </p:spPr>
        <p:txBody>
          <a:bodyPr/>
          <a:lstStyle/>
          <a:p>
            <a:endParaRPr lang="en-US"/>
          </a:p>
        </p:txBody>
      </p:sp>
      <p:sp>
        <p:nvSpPr>
          <p:cNvPr id="5140" name="Line 23"/>
          <p:cNvSpPr>
            <a:spLocks noChangeShapeType="1"/>
          </p:cNvSpPr>
          <p:nvPr/>
        </p:nvSpPr>
        <p:spPr bwMode="auto">
          <a:xfrm>
            <a:off x="755650" y="2492375"/>
            <a:ext cx="0" cy="1008063"/>
          </a:xfrm>
          <a:prstGeom prst="line">
            <a:avLst/>
          </a:prstGeom>
          <a:noFill/>
          <a:ln w="38100">
            <a:solidFill>
              <a:srgbClr val="D60093"/>
            </a:solidFill>
            <a:round/>
            <a:headEnd/>
            <a:tailEnd/>
          </a:ln>
        </p:spPr>
        <p:txBody>
          <a:bodyPr/>
          <a:lstStyle/>
          <a:p>
            <a:endParaRPr lang="en-US"/>
          </a:p>
        </p:txBody>
      </p:sp>
      <p:sp>
        <p:nvSpPr>
          <p:cNvPr id="5141" name="Line 23"/>
          <p:cNvSpPr>
            <a:spLocks noChangeShapeType="1"/>
          </p:cNvSpPr>
          <p:nvPr/>
        </p:nvSpPr>
        <p:spPr bwMode="auto">
          <a:xfrm>
            <a:off x="827088" y="2565400"/>
            <a:ext cx="0" cy="1008063"/>
          </a:xfrm>
          <a:prstGeom prst="line">
            <a:avLst/>
          </a:prstGeom>
          <a:noFill/>
          <a:ln w="38100">
            <a:solidFill>
              <a:srgbClr val="D60093"/>
            </a:solidFill>
            <a:round/>
            <a:headEnd/>
            <a:tailEnd/>
          </a:ln>
        </p:spPr>
        <p:txBody>
          <a:bodyPr/>
          <a:lstStyle/>
          <a:p>
            <a:endParaRPr lang="en-US"/>
          </a:p>
        </p:txBody>
      </p:sp>
      <p:sp>
        <p:nvSpPr>
          <p:cNvPr id="5142" name="Line 22"/>
          <p:cNvSpPr>
            <a:spLocks noChangeShapeType="1"/>
          </p:cNvSpPr>
          <p:nvPr/>
        </p:nvSpPr>
        <p:spPr bwMode="auto">
          <a:xfrm>
            <a:off x="395288" y="3213100"/>
            <a:ext cx="8137525" cy="0"/>
          </a:xfrm>
          <a:prstGeom prst="line">
            <a:avLst/>
          </a:prstGeom>
          <a:noFill/>
          <a:ln w="38100">
            <a:solidFill>
              <a:srgbClr val="D60093"/>
            </a:solidFill>
            <a:round/>
            <a:headEnd/>
            <a:tailEnd/>
          </a:ln>
        </p:spPr>
        <p:txBody>
          <a:bodyPr/>
          <a:lstStyle/>
          <a:p>
            <a:endParaRPr lang="en-US"/>
          </a:p>
        </p:txBody>
      </p:sp>
      <p:sp>
        <p:nvSpPr>
          <p:cNvPr id="5143" name="Line 22"/>
          <p:cNvSpPr>
            <a:spLocks noChangeShapeType="1"/>
          </p:cNvSpPr>
          <p:nvPr/>
        </p:nvSpPr>
        <p:spPr bwMode="auto">
          <a:xfrm flipV="1">
            <a:off x="466725" y="3284538"/>
            <a:ext cx="8280400" cy="1587"/>
          </a:xfrm>
          <a:prstGeom prst="line">
            <a:avLst/>
          </a:prstGeom>
          <a:noFill/>
          <a:ln w="38100">
            <a:solidFill>
              <a:srgbClr val="D60093"/>
            </a:solidFill>
            <a:round/>
            <a:headEnd/>
            <a:tailEnd/>
          </a:ln>
        </p:spPr>
        <p:txBody>
          <a:bodyPr/>
          <a:lstStyle/>
          <a:p>
            <a:endParaRPr lang="en-US"/>
          </a:p>
        </p:txBody>
      </p:sp>
      <p:sp>
        <p:nvSpPr>
          <p:cNvPr id="5144" name="Line 23"/>
          <p:cNvSpPr>
            <a:spLocks noChangeShapeType="1"/>
          </p:cNvSpPr>
          <p:nvPr/>
        </p:nvSpPr>
        <p:spPr bwMode="auto">
          <a:xfrm>
            <a:off x="755650" y="2492375"/>
            <a:ext cx="0" cy="1008063"/>
          </a:xfrm>
          <a:prstGeom prst="line">
            <a:avLst/>
          </a:prstGeom>
          <a:noFill/>
          <a:ln w="38100">
            <a:solidFill>
              <a:srgbClr val="D60093"/>
            </a:solidFill>
            <a:round/>
            <a:headEnd/>
            <a:tailEnd/>
          </a:ln>
        </p:spPr>
        <p:txBody>
          <a:bodyPr/>
          <a:lstStyle/>
          <a:p>
            <a:endParaRPr lang="en-US"/>
          </a:p>
        </p:txBody>
      </p:sp>
      <p:sp>
        <p:nvSpPr>
          <p:cNvPr id="5145" name="Line 22"/>
          <p:cNvSpPr>
            <a:spLocks noChangeShapeType="1"/>
          </p:cNvSpPr>
          <p:nvPr/>
        </p:nvSpPr>
        <p:spPr bwMode="auto">
          <a:xfrm>
            <a:off x="395288" y="3213100"/>
            <a:ext cx="8137525" cy="0"/>
          </a:xfrm>
          <a:prstGeom prst="line">
            <a:avLst/>
          </a:prstGeom>
          <a:noFill/>
          <a:ln w="38100">
            <a:solidFill>
              <a:srgbClr val="D60093"/>
            </a:solidFill>
            <a:round/>
            <a:headEnd/>
            <a:tailEnd/>
          </a:ln>
        </p:spPr>
        <p:txBody>
          <a:bodyPr/>
          <a:lstStyle/>
          <a:p>
            <a:endParaRPr lang="en-US"/>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827088" y="1125538"/>
            <a:ext cx="7921625" cy="5208587"/>
          </a:xfrm>
          <a:prstGeom prst="rect">
            <a:avLst/>
          </a:prstGeom>
          <a:noFill/>
          <a:ln w="9525">
            <a:noFill/>
            <a:miter lim="800000"/>
            <a:headEnd/>
            <a:tailEnd/>
          </a:ln>
        </p:spPr>
        <p:txBody>
          <a:bodyPr>
            <a:spAutoFit/>
          </a:bodyPr>
          <a:lstStyle/>
          <a:p>
            <a:pPr algn="just"/>
            <a:r>
              <a:rPr lang="en-US" sz="2200"/>
              <a:t>Another way to simplify a circuit is to find an equivalent circuit that uses the least number of different kinds of logic gates. Two gates not previously introduced are useful for this: NAND-gate and NOR-gate.</a:t>
            </a:r>
          </a:p>
          <a:p>
            <a:pPr algn="just"/>
            <a:r>
              <a:rPr lang="en-US" sz="2200">
                <a:solidFill>
                  <a:srgbClr val="D60093"/>
                </a:solidFill>
              </a:rPr>
              <a:t>A NAND-gate is a single gate that acts like an AND-gate followed by a NOT-gate. </a:t>
            </a:r>
          </a:p>
          <a:p>
            <a:pPr algn="just"/>
            <a:r>
              <a:rPr lang="en-US" sz="2200">
                <a:solidFill>
                  <a:srgbClr val="D60093"/>
                </a:solidFill>
              </a:rPr>
              <a:t>A NOR-gate acts like an OR-gate followed by a NOT-gate.</a:t>
            </a:r>
          </a:p>
          <a:p>
            <a:pPr algn="just"/>
            <a:r>
              <a:rPr lang="en-US" sz="2200">
                <a:solidFill>
                  <a:srgbClr val="3333FF"/>
                </a:solidFill>
              </a:rPr>
              <a:t>Thus the output signal of a NAND-gate is 0 when, and only when, both input signals are 1, and the output signal for a NOR-gate is 1 when, and only when, both input signals are 0.</a:t>
            </a:r>
          </a:p>
          <a:p>
            <a:pPr algn="just"/>
            <a:r>
              <a:rPr lang="en-US" sz="2200"/>
              <a:t>The logical symbols corresponding to these gates are | (for NAND) and ↓ (for NOR), where </a:t>
            </a:r>
            <a:r>
              <a:rPr lang="en-US" sz="2200">
                <a:solidFill>
                  <a:srgbClr val="D60093"/>
                </a:solidFill>
              </a:rPr>
              <a:t>|</a:t>
            </a:r>
            <a:r>
              <a:rPr lang="en-US" sz="2200"/>
              <a:t> is called a </a:t>
            </a:r>
            <a:r>
              <a:rPr lang="en-US" sz="2200" b="1">
                <a:solidFill>
                  <a:srgbClr val="D60093"/>
                </a:solidFill>
              </a:rPr>
              <a:t>Sheffer stroke</a:t>
            </a:r>
            <a:r>
              <a:rPr lang="en-US" sz="2200" b="1"/>
              <a:t> </a:t>
            </a:r>
            <a:r>
              <a:rPr lang="en-US" sz="2200"/>
              <a:t>and </a:t>
            </a:r>
            <a:r>
              <a:rPr lang="en-US" sz="2200">
                <a:solidFill>
                  <a:srgbClr val="D60093"/>
                </a:solidFill>
              </a:rPr>
              <a:t>↓</a:t>
            </a:r>
            <a:r>
              <a:rPr lang="en-US" sz="2200"/>
              <a:t> is called a </a:t>
            </a:r>
            <a:r>
              <a:rPr lang="en-US" sz="2200" b="1">
                <a:solidFill>
                  <a:srgbClr val="D60093"/>
                </a:solidFill>
              </a:rPr>
              <a:t>Peirce arrow</a:t>
            </a:r>
            <a:r>
              <a:rPr lang="en-US" sz="2200"/>
              <a:t>. Thus</a:t>
            </a:r>
          </a:p>
          <a:p>
            <a:pPr algn="just"/>
            <a:endParaRPr lang="en-US" sz="2200"/>
          </a:p>
          <a:p>
            <a:pPr algn="ctr"/>
            <a:r>
              <a:rPr lang="en-US" sz="2200" b="1" i="1">
                <a:solidFill>
                  <a:srgbClr val="D60093"/>
                </a:solidFill>
              </a:rPr>
              <a:t>P </a:t>
            </a:r>
            <a:r>
              <a:rPr lang="en-US" sz="2200" b="1">
                <a:solidFill>
                  <a:srgbClr val="D60093"/>
                </a:solidFill>
              </a:rPr>
              <a:t>| </a:t>
            </a:r>
            <a:r>
              <a:rPr lang="en-US" sz="2200" b="1" i="1">
                <a:solidFill>
                  <a:srgbClr val="D60093"/>
                </a:solidFill>
              </a:rPr>
              <a:t>Q </a:t>
            </a:r>
            <a:r>
              <a:rPr lang="en-US" sz="2200" b="1">
                <a:solidFill>
                  <a:srgbClr val="D60093"/>
                </a:solidFill>
              </a:rPr>
              <a:t>≡ </a:t>
            </a:r>
            <a:r>
              <a:rPr lang="en-US" sz="2800" b="1">
                <a:solidFill>
                  <a:srgbClr val="D60093"/>
                </a:solidFill>
              </a:rPr>
              <a:t>∼</a:t>
            </a:r>
            <a:r>
              <a:rPr lang="en-US" sz="2200" b="1" i="1">
                <a:solidFill>
                  <a:srgbClr val="D60093"/>
                </a:solidFill>
              </a:rPr>
              <a:t>(P </a:t>
            </a:r>
            <a:r>
              <a:rPr lang="en-US" sz="2200" b="1">
                <a:solidFill>
                  <a:srgbClr val="D60093"/>
                </a:solidFill>
              </a:rPr>
              <a:t>∧ </a:t>
            </a:r>
            <a:r>
              <a:rPr lang="en-US" sz="2200" b="1" i="1">
                <a:solidFill>
                  <a:srgbClr val="D60093"/>
                </a:solidFill>
              </a:rPr>
              <a:t>Q)</a:t>
            </a:r>
            <a:r>
              <a:rPr lang="en-US" sz="2200" b="1" i="1"/>
              <a:t>     </a:t>
            </a:r>
            <a:r>
              <a:rPr lang="en-US" sz="2200" b="1"/>
              <a:t>and     </a:t>
            </a:r>
            <a:r>
              <a:rPr lang="en-US" sz="2200" b="1" i="1">
                <a:solidFill>
                  <a:srgbClr val="D60093"/>
                </a:solidFill>
              </a:rPr>
              <a:t>P </a:t>
            </a:r>
            <a:r>
              <a:rPr lang="en-US" sz="2200" b="1">
                <a:solidFill>
                  <a:srgbClr val="D60093"/>
                </a:solidFill>
              </a:rPr>
              <a:t>↓ </a:t>
            </a:r>
            <a:r>
              <a:rPr lang="en-US" sz="2200" b="1" i="1">
                <a:solidFill>
                  <a:srgbClr val="D60093"/>
                </a:solidFill>
              </a:rPr>
              <a:t>Q </a:t>
            </a:r>
            <a:r>
              <a:rPr lang="en-US" sz="2200" b="1">
                <a:solidFill>
                  <a:srgbClr val="D60093"/>
                </a:solidFill>
              </a:rPr>
              <a:t>≡ </a:t>
            </a:r>
            <a:r>
              <a:rPr lang="en-US" sz="2800" b="1">
                <a:solidFill>
                  <a:srgbClr val="D60093"/>
                </a:solidFill>
              </a:rPr>
              <a:t>∼</a:t>
            </a:r>
            <a:r>
              <a:rPr lang="en-US" sz="2200" b="1" i="1">
                <a:solidFill>
                  <a:srgbClr val="D60093"/>
                </a:solidFill>
              </a:rPr>
              <a:t>(P </a:t>
            </a:r>
            <a:r>
              <a:rPr lang="en-US" sz="2200" b="1">
                <a:solidFill>
                  <a:srgbClr val="D60093"/>
                </a:solidFill>
              </a:rPr>
              <a:t>∨ </a:t>
            </a:r>
            <a:r>
              <a:rPr lang="en-US" sz="2200" b="1" i="1">
                <a:solidFill>
                  <a:srgbClr val="D60093"/>
                </a:solidFill>
              </a:rPr>
              <a:t>Q).</a:t>
            </a:r>
          </a:p>
        </p:txBody>
      </p:sp>
      <p:sp>
        <p:nvSpPr>
          <p:cNvPr id="14339" name="Title 1"/>
          <p:cNvSpPr>
            <a:spLocks/>
          </p:cNvSpPr>
          <p:nvPr/>
        </p:nvSpPr>
        <p:spPr bwMode="auto">
          <a:xfrm>
            <a:off x="827088" y="188913"/>
            <a:ext cx="7758112" cy="1143000"/>
          </a:xfrm>
          <a:prstGeom prst="rect">
            <a:avLst/>
          </a:prstGeom>
          <a:noFill/>
          <a:ln w="9525">
            <a:noFill/>
            <a:miter lim="800000"/>
            <a:headEnd/>
            <a:tailEnd/>
          </a:ln>
        </p:spPr>
        <p:txBody>
          <a:bodyPr anchor="ctr"/>
          <a:lstStyle/>
          <a:p>
            <a:pPr eaLnBrk="0" hangingPunct="0"/>
            <a:r>
              <a:rPr lang="en-US" sz="2800" b="1">
                <a:solidFill>
                  <a:srgbClr val="3333FF"/>
                </a:solidFill>
              </a:rPr>
              <a:t>NAND and NOR Gates</a:t>
            </a:r>
          </a:p>
        </p:txBody>
      </p:sp>
      <p:sp>
        <p:nvSpPr>
          <p:cNvPr id="14340"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4341"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p:cNvSpPr>
          <p:nvPr/>
        </p:nvSpPr>
        <p:spPr bwMode="auto">
          <a:xfrm>
            <a:off x="827088" y="188913"/>
            <a:ext cx="7758112" cy="1143000"/>
          </a:xfrm>
          <a:prstGeom prst="rect">
            <a:avLst/>
          </a:prstGeom>
          <a:noFill/>
          <a:ln w="9525">
            <a:noFill/>
            <a:miter lim="800000"/>
            <a:headEnd/>
            <a:tailEnd/>
          </a:ln>
        </p:spPr>
        <p:txBody>
          <a:bodyPr anchor="ctr"/>
          <a:lstStyle/>
          <a:p>
            <a:pPr eaLnBrk="0" hangingPunct="0"/>
            <a:r>
              <a:rPr lang="en-US" sz="2800" b="1">
                <a:solidFill>
                  <a:srgbClr val="3333FF"/>
                </a:solidFill>
              </a:rPr>
              <a:t>NAND and NOR Gates</a:t>
            </a:r>
          </a:p>
        </p:txBody>
      </p:sp>
      <p:sp>
        <p:nvSpPr>
          <p:cNvPr id="15363"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5364"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pic>
        <p:nvPicPr>
          <p:cNvPr id="15365" name="Picture 6"/>
          <p:cNvPicPr>
            <a:picLocks noChangeAspect="1" noChangeArrowheads="1"/>
          </p:cNvPicPr>
          <p:nvPr/>
        </p:nvPicPr>
        <p:blipFill>
          <a:blip r:embed="rId2"/>
          <a:srcRect/>
          <a:stretch>
            <a:fillRect/>
          </a:stretch>
        </p:blipFill>
        <p:spPr bwMode="auto">
          <a:xfrm>
            <a:off x="1331913" y="1281113"/>
            <a:ext cx="6480175" cy="5027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900113" y="1196975"/>
            <a:ext cx="7775575" cy="1917700"/>
          </a:xfrm>
          <a:prstGeom prst="rect">
            <a:avLst/>
          </a:prstGeom>
          <a:noFill/>
          <a:ln w="9525">
            <a:noFill/>
            <a:miter lim="800000"/>
            <a:headEnd/>
            <a:tailEnd/>
          </a:ln>
        </p:spPr>
        <p:txBody>
          <a:bodyPr>
            <a:spAutoFit/>
          </a:bodyPr>
          <a:lstStyle/>
          <a:p>
            <a:pPr algn="just"/>
            <a:r>
              <a:rPr lang="en-US" sz="2400"/>
              <a:t>It can be shown that any Boolean expression is equivalent to one written entirely with Sheffer strokes or entirely with Peirce arrows. Thus any digital logic circuit is equivalent to one that uses only NAND-gates or only NOR-gates.</a:t>
            </a:r>
          </a:p>
        </p:txBody>
      </p:sp>
      <p:sp>
        <p:nvSpPr>
          <p:cNvPr id="16387" name="Title 1"/>
          <p:cNvSpPr>
            <a:spLocks/>
          </p:cNvSpPr>
          <p:nvPr/>
        </p:nvSpPr>
        <p:spPr bwMode="auto">
          <a:xfrm>
            <a:off x="827088" y="188913"/>
            <a:ext cx="7758112" cy="1143000"/>
          </a:xfrm>
          <a:prstGeom prst="rect">
            <a:avLst/>
          </a:prstGeom>
          <a:noFill/>
          <a:ln w="9525">
            <a:noFill/>
            <a:miter lim="800000"/>
            <a:headEnd/>
            <a:tailEnd/>
          </a:ln>
        </p:spPr>
        <p:txBody>
          <a:bodyPr anchor="ctr"/>
          <a:lstStyle/>
          <a:p>
            <a:pPr eaLnBrk="0" hangingPunct="0"/>
            <a:r>
              <a:rPr lang="en-US" sz="2800" b="1">
                <a:solidFill>
                  <a:srgbClr val="3333FF"/>
                </a:solidFill>
              </a:rPr>
              <a:t>NAND and NOR Gates</a:t>
            </a:r>
          </a:p>
        </p:txBody>
      </p:sp>
      <p:sp>
        <p:nvSpPr>
          <p:cNvPr id="16388"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6389"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p:cNvSpPr>
          <p:nvPr/>
        </p:nvSpPr>
        <p:spPr bwMode="auto">
          <a:xfrm>
            <a:off x="827088" y="557213"/>
            <a:ext cx="7273925" cy="495300"/>
          </a:xfrm>
          <a:prstGeom prst="rect">
            <a:avLst/>
          </a:prstGeom>
          <a:noFill/>
          <a:ln w="9525">
            <a:noFill/>
            <a:miter lim="800000"/>
            <a:headEnd/>
            <a:tailEnd/>
          </a:ln>
        </p:spPr>
        <p:txBody>
          <a:bodyPr anchor="ctr"/>
          <a:lstStyle/>
          <a:p>
            <a:pPr eaLnBrk="0" hangingPunct="0"/>
            <a:r>
              <a:rPr lang="en-US" sz="2400" b="1">
                <a:solidFill>
                  <a:srgbClr val="3333FF"/>
                </a:solidFill>
              </a:rPr>
              <a:t>Rewriting Expressions Using the Sheffer Stroke</a:t>
            </a:r>
          </a:p>
        </p:txBody>
      </p:sp>
      <p:sp>
        <p:nvSpPr>
          <p:cNvPr id="17411"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7412"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
        <p:nvSpPr>
          <p:cNvPr id="17413" name="Rectangle 6"/>
          <p:cNvSpPr>
            <a:spLocks noChangeArrowheads="1"/>
          </p:cNvSpPr>
          <p:nvPr/>
        </p:nvSpPr>
        <p:spPr bwMode="auto">
          <a:xfrm>
            <a:off x="900113" y="1196975"/>
            <a:ext cx="7705725" cy="1006475"/>
          </a:xfrm>
          <a:prstGeom prst="rect">
            <a:avLst/>
          </a:prstGeom>
          <a:noFill/>
          <a:ln w="9525">
            <a:noFill/>
            <a:miter lim="800000"/>
            <a:headEnd/>
            <a:tailEnd/>
          </a:ln>
        </p:spPr>
        <p:txBody>
          <a:bodyPr>
            <a:spAutoFit/>
          </a:bodyPr>
          <a:lstStyle/>
          <a:p>
            <a:r>
              <a:rPr lang="en-US" sz="2400"/>
              <a:t>Use the definition of Sheffer stroke to show that</a:t>
            </a:r>
          </a:p>
          <a:p>
            <a:endParaRPr lang="en-US" sz="800"/>
          </a:p>
          <a:p>
            <a:r>
              <a:rPr lang="en-US" sz="2400"/>
              <a:t>a.   </a:t>
            </a:r>
            <a:r>
              <a:rPr lang="en-US" sz="2800"/>
              <a:t>∼</a:t>
            </a:r>
            <a:r>
              <a:rPr lang="en-US" sz="2400" i="1"/>
              <a:t>P </a:t>
            </a:r>
            <a:r>
              <a:rPr lang="en-US" sz="2400"/>
              <a:t>≡ </a:t>
            </a:r>
            <a:r>
              <a:rPr lang="en-US" sz="2400" i="1"/>
              <a:t>P </a:t>
            </a:r>
            <a:r>
              <a:rPr lang="en-US" sz="2400"/>
              <a:t>| </a:t>
            </a:r>
            <a:r>
              <a:rPr lang="en-US" sz="2400" i="1"/>
              <a:t>P            </a:t>
            </a:r>
            <a:r>
              <a:rPr lang="en-US" sz="2400"/>
              <a:t> b. </a:t>
            </a:r>
            <a:r>
              <a:rPr lang="en-US" sz="2400" i="1"/>
              <a:t>P </a:t>
            </a:r>
            <a:r>
              <a:rPr lang="en-US" sz="2400"/>
              <a:t>∨ </a:t>
            </a:r>
            <a:r>
              <a:rPr lang="en-US" sz="2400" i="1"/>
              <a:t>Q </a:t>
            </a:r>
            <a:r>
              <a:rPr lang="en-US" sz="2400"/>
              <a:t>≡ </a:t>
            </a:r>
            <a:r>
              <a:rPr lang="en-US" sz="2400" i="1"/>
              <a:t>(P </a:t>
            </a:r>
            <a:r>
              <a:rPr lang="en-US" sz="2400"/>
              <a:t>| </a:t>
            </a:r>
            <a:r>
              <a:rPr lang="en-US" sz="2400" i="1"/>
              <a:t>P) </a:t>
            </a:r>
            <a:r>
              <a:rPr lang="en-US" sz="2400"/>
              <a:t>| </a:t>
            </a:r>
            <a:r>
              <a:rPr lang="en-US" sz="2400" i="1"/>
              <a:t>(Q </a:t>
            </a:r>
            <a:r>
              <a:rPr lang="en-US" sz="2400"/>
              <a:t>| </a:t>
            </a:r>
            <a:r>
              <a:rPr lang="en-US" sz="2400" i="1"/>
              <a:t>Q)</a:t>
            </a:r>
            <a:r>
              <a:rPr lang="en-US" sz="2400"/>
              <a:t>.</a:t>
            </a:r>
          </a:p>
        </p:txBody>
      </p:sp>
      <p:pic>
        <p:nvPicPr>
          <p:cNvPr id="17414" name="Picture 7"/>
          <p:cNvPicPr>
            <a:picLocks noChangeAspect="1" noChangeArrowheads="1"/>
          </p:cNvPicPr>
          <p:nvPr/>
        </p:nvPicPr>
        <p:blipFill>
          <a:blip r:embed="rId2"/>
          <a:srcRect/>
          <a:stretch>
            <a:fillRect/>
          </a:stretch>
        </p:blipFill>
        <p:spPr bwMode="auto">
          <a:xfrm>
            <a:off x="900113" y="2781300"/>
            <a:ext cx="7704137" cy="300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8435"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
        <p:nvSpPr>
          <p:cNvPr id="18436" name="Title 1"/>
          <p:cNvSpPr>
            <a:spLocks/>
          </p:cNvSpPr>
          <p:nvPr/>
        </p:nvSpPr>
        <p:spPr bwMode="auto">
          <a:xfrm>
            <a:off x="827088" y="557213"/>
            <a:ext cx="7273925" cy="495300"/>
          </a:xfrm>
          <a:prstGeom prst="rect">
            <a:avLst/>
          </a:prstGeom>
          <a:noFill/>
          <a:ln w="9525">
            <a:noFill/>
            <a:miter lim="800000"/>
            <a:headEnd/>
            <a:tailEnd/>
          </a:ln>
        </p:spPr>
        <p:txBody>
          <a:bodyPr anchor="ctr"/>
          <a:lstStyle/>
          <a:p>
            <a:pPr eaLnBrk="0" hangingPunct="0"/>
            <a:r>
              <a:rPr lang="en-US" sz="2400" b="1">
                <a:solidFill>
                  <a:srgbClr val="3333FF"/>
                </a:solidFill>
              </a:rPr>
              <a:t>Rewriting Expressions Using the Peirce Arrow</a:t>
            </a:r>
          </a:p>
        </p:txBody>
      </p:sp>
      <p:sp>
        <p:nvSpPr>
          <p:cNvPr id="18437" name="Rectangle 8"/>
          <p:cNvSpPr>
            <a:spLocks noChangeArrowheads="1"/>
          </p:cNvSpPr>
          <p:nvPr/>
        </p:nvSpPr>
        <p:spPr bwMode="auto">
          <a:xfrm>
            <a:off x="900113" y="1196975"/>
            <a:ext cx="7848600" cy="2892425"/>
          </a:xfrm>
          <a:prstGeom prst="rect">
            <a:avLst/>
          </a:prstGeom>
          <a:noFill/>
          <a:ln w="9525">
            <a:noFill/>
            <a:miter lim="800000"/>
            <a:headEnd/>
            <a:tailEnd/>
          </a:ln>
        </p:spPr>
        <p:txBody>
          <a:bodyPr>
            <a:spAutoFit/>
          </a:bodyPr>
          <a:lstStyle/>
          <a:p>
            <a:r>
              <a:rPr lang="en-US" sz="2400"/>
              <a:t>Show that the following logical equivalences hold for the Peirce arrow ↓, where </a:t>
            </a:r>
            <a:r>
              <a:rPr lang="en-US" sz="2400" i="1"/>
              <a:t>P </a:t>
            </a:r>
            <a:r>
              <a:rPr lang="en-US" sz="2400"/>
              <a:t>↓ </a:t>
            </a:r>
            <a:r>
              <a:rPr lang="en-US" sz="2400" i="1"/>
              <a:t>Q </a:t>
            </a:r>
            <a:r>
              <a:rPr lang="en-US" sz="2400"/>
              <a:t>≡ ∼</a:t>
            </a:r>
            <a:r>
              <a:rPr lang="en-US" sz="2400" i="1"/>
              <a:t>(P </a:t>
            </a:r>
            <a:r>
              <a:rPr lang="en-US" sz="2400"/>
              <a:t>∨ </a:t>
            </a:r>
            <a:r>
              <a:rPr lang="en-US" sz="2400" i="1"/>
              <a:t>Q).</a:t>
            </a:r>
          </a:p>
          <a:p>
            <a:endParaRPr lang="en-US" sz="800" i="1"/>
          </a:p>
          <a:p>
            <a:pPr>
              <a:lnSpc>
                <a:spcPct val="120000"/>
              </a:lnSpc>
            </a:pPr>
            <a:r>
              <a:rPr lang="en-US" sz="2400"/>
              <a:t>a.   </a:t>
            </a:r>
            <a:r>
              <a:rPr lang="en-US" sz="3200"/>
              <a:t>∼</a:t>
            </a:r>
            <a:r>
              <a:rPr lang="en-US" sz="2400" i="1"/>
              <a:t>P </a:t>
            </a:r>
            <a:r>
              <a:rPr lang="en-US" sz="2400"/>
              <a:t>≡ </a:t>
            </a:r>
            <a:r>
              <a:rPr lang="en-US" sz="2400" i="1"/>
              <a:t>P </a:t>
            </a:r>
            <a:r>
              <a:rPr lang="en-US" sz="2400"/>
              <a:t>↓ </a:t>
            </a:r>
            <a:r>
              <a:rPr lang="en-US" sz="2400" i="1"/>
              <a:t>P</a:t>
            </a:r>
          </a:p>
          <a:p>
            <a:pPr>
              <a:lnSpc>
                <a:spcPct val="120000"/>
              </a:lnSpc>
            </a:pPr>
            <a:r>
              <a:rPr lang="en-US" sz="2400"/>
              <a:t>b</a:t>
            </a:r>
            <a:r>
              <a:rPr lang="en-US" sz="2400" b="1"/>
              <a:t>.   </a:t>
            </a:r>
            <a:r>
              <a:rPr lang="en-US" sz="2400" i="1"/>
              <a:t>P </a:t>
            </a:r>
            <a:r>
              <a:rPr lang="en-US" sz="2400"/>
              <a:t>∨ </a:t>
            </a:r>
            <a:r>
              <a:rPr lang="en-US" sz="2400" i="1"/>
              <a:t>Q </a:t>
            </a:r>
            <a:r>
              <a:rPr lang="en-US" sz="2400"/>
              <a:t>≡ </a:t>
            </a:r>
            <a:r>
              <a:rPr lang="en-US" sz="2400" i="1"/>
              <a:t>(P </a:t>
            </a:r>
            <a:r>
              <a:rPr lang="en-US" sz="2400"/>
              <a:t>↓ </a:t>
            </a:r>
            <a:r>
              <a:rPr lang="en-US" sz="2400" i="1"/>
              <a:t>Q) </a:t>
            </a:r>
            <a:r>
              <a:rPr lang="en-US" sz="2400"/>
              <a:t>↓ </a:t>
            </a:r>
            <a:r>
              <a:rPr lang="en-US" sz="2400" i="1"/>
              <a:t>(P </a:t>
            </a:r>
            <a:r>
              <a:rPr lang="en-US" sz="2400"/>
              <a:t>↓ </a:t>
            </a:r>
            <a:r>
              <a:rPr lang="en-US" sz="2400" i="1"/>
              <a:t>Q)</a:t>
            </a:r>
          </a:p>
          <a:p>
            <a:pPr>
              <a:lnSpc>
                <a:spcPct val="120000"/>
              </a:lnSpc>
            </a:pPr>
            <a:r>
              <a:rPr lang="en-US" sz="2400"/>
              <a:t>c.   </a:t>
            </a:r>
            <a:r>
              <a:rPr lang="en-US" sz="2400" i="1"/>
              <a:t>P </a:t>
            </a:r>
            <a:r>
              <a:rPr lang="en-US" sz="2400"/>
              <a:t>∧ </a:t>
            </a:r>
            <a:r>
              <a:rPr lang="en-US" sz="2400" i="1"/>
              <a:t>Q </a:t>
            </a:r>
            <a:r>
              <a:rPr lang="en-US" sz="2400"/>
              <a:t>≡ </a:t>
            </a:r>
            <a:r>
              <a:rPr lang="en-US" sz="2400" i="1"/>
              <a:t>(P </a:t>
            </a:r>
            <a:r>
              <a:rPr lang="en-US" sz="2400"/>
              <a:t>↓ </a:t>
            </a:r>
            <a:r>
              <a:rPr lang="en-US" sz="2400" i="1"/>
              <a:t>P) </a:t>
            </a:r>
            <a:r>
              <a:rPr lang="en-US" sz="2400"/>
              <a:t>↓ </a:t>
            </a:r>
            <a:r>
              <a:rPr lang="en-US" sz="2400" i="1"/>
              <a:t>(Q </a:t>
            </a:r>
            <a:r>
              <a:rPr lang="en-US" sz="2400"/>
              <a:t>↓ </a:t>
            </a:r>
            <a:r>
              <a:rPr lang="en-US" sz="2400" i="1"/>
              <a:t>Q)</a:t>
            </a:r>
          </a:p>
          <a:p>
            <a:endParaRPr lang="en-US" sz="3200" i="1"/>
          </a:p>
        </p:txBody>
      </p:sp>
      <p:sp>
        <p:nvSpPr>
          <p:cNvPr id="18438" name="Rectangle 10"/>
          <p:cNvSpPr>
            <a:spLocks noChangeArrowheads="1"/>
          </p:cNvSpPr>
          <p:nvPr/>
        </p:nvSpPr>
        <p:spPr bwMode="auto">
          <a:xfrm>
            <a:off x="863600" y="4076700"/>
            <a:ext cx="7812088" cy="2479675"/>
          </a:xfrm>
          <a:prstGeom prst="rect">
            <a:avLst/>
          </a:prstGeom>
          <a:noFill/>
          <a:ln w="9525">
            <a:noFill/>
            <a:miter lim="800000"/>
            <a:headEnd/>
            <a:tailEnd/>
          </a:ln>
        </p:spPr>
        <p:txBody>
          <a:bodyPr>
            <a:spAutoFit/>
          </a:bodyPr>
          <a:lstStyle/>
          <a:p>
            <a:pPr marL="355600" indent="-355600">
              <a:lnSpc>
                <a:spcPct val="140000"/>
              </a:lnSpc>
            </a:pPr>
            <a:r>
              <a:rPr lang="en-US" sz="2400"/>
              <a:t>b</a:t>
            </a:r>
            <a:r>
              <a:rPr lang="en-US" sz="2400" b="1"/>
              <a:t>. </a:t>
            </a:r>
            <a:r>
              <a:rPr lang="en-US" sz="2400" i="1"/>
              <a:t>(P </a:t>
            </a:r>
            <a:r>
              <a:rPr lang="en-US" sz="2400"/>
              <a:t>↓ </a:t>
            </a:r>
            <a:r>
              <a:rPr lang="en-US" sz="2400" i="1"/>
              <a:t>Q) </a:t>
            </a:r>
            <a:r>
              <a:rPr lang="en-US" sz="2400"/>
              <a:t>↓ </a:t>
            </a:r>
            <a:r>
              <a:rPr lang="en-US" sz="2400" i="1"/>
              <a:t>(P </a:t>
            </a:r>
            <a:r>
              <a:rPr lang="en-US" sz="2400"/>
              <a:t>↓ </a:t>
            </a:r>
            <a:r>
              <a:rPr lang="en-US" sz="2400" i="1"/>
              <a:t>Q)</a:t>
            </a:r>
          </a:p>
          <a:p>
            <a:pPr marL="355600" indent="-355600">
              <a:lnSpc>
                <a:spcPct val="140000"/>
              </a:lnSpc>
            </a:pPr>
            <a:r>
              <a:rPr lang="en-US" sz="2400"/>
              <a:t>    ≡ </a:t>
            </a:r>
            <a:r>
              <a:rPr lang="en-US" sz="3200"/>
              <a:t>∼</a:t>
            </a:r>
            <a:r>
              <a:rPr lang="en-US" sz="2400" i="1"/>
              <a:t>(P </a:t>
            </a:r>
            <a:r>
              <a:rPr lang="en-US" sz="2400"/>
              <a:t>↓ </a:t>
            </a:r>
            <a:r>
              <a:rPr lang="en-US" sz="2400" i="1"/>
              <a:t>Q)                   </a:t>
            </a:r>
            <a:r>
              <a:rPr lang="en-US" sz="2400"/>
              <a:t>by part (a)</a:t>
            </a:r>
          </a:p>
          <a:p>
            <a:pPr marL="355600" indent="-355600">
              <a:lnSpc>
                <a:spcPct val="140000"/>
              </a:lnSpc>
            </a:pPr>
            <a:r>
              <a:rPr lang="en-US" sz="2400"/>
              <a:t>    ≡ </a:t>
            </a:r>
            <a:r>
              <a:rPr lang="en-US" sz="3200"/>
              <a:t>∼</a:t>
            </a:r>
            <a:r>
              <a:rPr lang="en-US" sz="2400"/>
              <a:t>[</a:t>
            </a:r>
            <a:r>
              <a:rPr lang="en-US" sz="3200"/>
              <a:t>∼</a:t>
            </a:r>
            <a:r>
              <a:rPr lang="en-US" sz="2400" i="1"/>
              <a:t>(P </a:t>
            </a:r>
            <a:r>
              <a:rPr lang="en-US" sz="2400"/>
              <a:t>∨ </a:t>
            </a:r>
            <a:r>
              <a:rPr lang="en-US" sz="2400" i="1"/>
              <a:t>Q)</a:t>
            </a:r>
            <a:r>
              <a:rPr lang="en-US" sz="2400"/>
              <a:t>]             by definition of ↓</a:t>
            </a:r>
          </a:p>
          <a:p>
            <a:pPr marL="355600" indent="-355600">
              <a:lnSpc>
                <a:spcPct val="140000"/>
              </a:lnSpc>
            </a:pPr>
            <a:r>
              <a:rPr lang="en-US" sz="2400"/>
              <a:t>    ≡ </a:t>
            </a:r>
            <a:r>
              <a:rPr lang="en-US" sz="2400" i="1"/>
              <a:t>P </a:t>
            </a:r>
            <a:r>
              <a:rPr lang="en-US" sz="2400"/>
              <a:t>∨ </a:t>
            </a:r>
            <a:r>
              <a:rPr lang="en-US" sz="2400" i="1"/>
              <a:t>Q                     </a:t>
            </a:r>
            <a:r>
              <a:rPr lang="en-US" sz="2400"/>
              <a:t>by the double negative law</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477838"/>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Boolean Algebra</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19460" name="Text Box 6"/>
          <p:cNvSpPr txBox="1">
            <a:spLocks noChangeArrowheads="1"/>
          </p:cNvSpPr>
          <p:nvPr/>
        </p:nvSpPr>
        <p:spPr bwMode="auto">
          <a:xfrm>
            <a:off x="971550" y="1268413"/>
            <a:ext cx="7510463" cy="3602037"/>
          </a:xfrm>
          <a:prstGeom prst="rect">
            <a:avLst/>
          </a:prstGeom>
          <a:noFill/>
          <a:ln w="9525">
            <a:noFill/>
            <a:miter lim="800000"/>
            <a:headEnd/>
            <a:tailEnd/>
          </a:ln>
        </p:spPr>
        <p:txBody>
          <a:bodyPr>
            <a:spAutoFit/>
          </a:bodyPr>
          <a:lstStyle/>
          <a:p>
            <a:pPr algn="just">
              <a:lnSpc>
                <a:spcPct val="150000"/>
              </a:lnSpc>
              <a:spcBef>
                <a:spcPct val="50000"/>
              </a:spcBef>
            </a:pPr>
            <a:r>
              <a:rPr lang="en-US" sz="2400">
                <a:solidFill>
                  <a:srgbClr val="3333FF"/>
                </a:solidFill>
              </a:rPr>
              <a:t>Decimal representations</a:t>
            </a:r>
          </a:p>
          <a:p>
            <a:pPr algn="just">
              <a:lnSpc>
                <a:spcPct val="150000"/>
              </a:lnSpc>
              <a:spcBef>
                <a:spcPct val="50000"/>
              </a:spcBef>
            </a:pPr>
            <a:r>
              <a:rPr lang="en-US" sz="2400">
                <a:solidFill>
                  <a:srgbClr val="3333FF"/>
                </a:solidFill>
              </a:rPr>
              <a:t>6152 = 6*1000 + 1*100 + 5*10 + 2*1</a:t>
            </a:r>
          </a:p>
          <a:p>
            <a:pPr algn="just">
              <a:lnSpc>
                <a:spcPct val="150000"/>
              </a:lnSpc>
              <a:spcBef>
                <a:spcPct val="50000"/>
              </a:spcBef>
            </a:pPr>
            <a:r>
              <a:rPr lang="en-US" sz="2400">
                <a:solidFill>
                  <a:srgbClr val="3333FF"/>
                </a:solidFill>
              </a:rPr>
              <a:t>         = 6*10</a:t>
            </a:r>
            <a:r>
              <a:rPr lang="en-US" sz="2400" baseline="30000">
                <a:solidFill>
                  <a:srgbClr val="3333FF"/>
                </a:solidFill>
              </a:rPr>
              <a:t>3</a:t>
            </a:r>
            <a:r>
              <a:rPr lang="en-US" sz="2400">
                <a:solidFill>
                  <a:srgbClr val="3333FF"/>
                </a:solidFill>
              </a:rPr>
              <a:t> + 1*10</a:t>
            </a:r>
            <a:r>
              <a:rPr lang="en-US" sz="2400" baseline="30000">
                <a:solidFill>
                  <a:srgbClr val="3333FF"/>
                </a:solidFill>
              </a:rPr>
              <a:t>2</a:t>
            </a:r>
            <a:r>
              <a:rPr lang="en-US" sz="2400">
                <a:solidFill>
                  <a:srgbClr val="3333FF"/>
                </a:solidFill>
              </a:rPr>
              <a:t> + 5*10</a:t>
            </a:r>
            <a:r>
              <a:rPr lang="en-US" sz="2400" baseline="30000">
                <a:solidFill>
                  <a:srgbClr val="3333FF"/>
                </a:solidFill>
              </a:rPr>
              <a:t>1</a:t>
            </a:r>
            <a:r>
              <a:rPr lang="en-US" sz="2400">
                <a:solidFill>
                  <a:srgbClr val="3333FF"/>
                </a:solidFill>
              </a:rPr>
              <a:t> + 2*10</a:t>
            </a:r>
            <a:r>
              <a:rPr lang="en-US" sz="2400" baseline="30000">
                <a:solidFill>
                  <a:srgbClr val="3333FF"/>
                </a:solidFill>
              </a:rPr>
              <a:t>0</a:t>
            </a:r>
            <a:r>
              <a:rPr lang="en-US" sz="2400">
                <a:solidFill>
                  <a:srgbClr val="3333FF"/>
                </a:solidFill>
              </a:rPr>
              <a:t>.</a:t>
            </a:r>
          </a:p>
          <a:p>
            <a:pPr algn="just">
              <a:lnSpc>
                <a:spcPct val="150000"/>
              </a:lnSpc>
              <a:spcBef>
                <a:spcPct val="50000"/>
              </a:spcBef>
            </a:pPr>
            <a:endParaRPr lang="en-US" sz="2400">
              <a:solidFill>
                <a:srgbClr val="3333FF"/>
              </a:solidFill>
            </a:endParaRPr>
          </a:p>
          <a:p>
            <a:pPr algn="just">
              <a:lnSpc>
                <a:spcPct val="150000"/>
              </a:lnSpc>
              <a:spcBef>
                <a:spcPct val="50000"/>
              </a:spcBef>
            </a:pPr>
            <a:endParaRPr lang="en-US" sz="2400">
              <a:solidFill>
                <a:srgbClr val="3333FF"/>
              </a:solidFill>
            </a:endParaRPr>
          </a:p>
        </p:txBody>
      </p:sp>
      <p:sp>
        <p:nvSpPr>
          <p:cNvPr id="19461" name="Line 4"/>
          <p:cNvSpPr>
            <a:spLocks noChangeShapeType="1"/>
          </p:cNvSpPr>
          <p:nvPr/>
        </p:nvSpPr>
        <p:spPr bwMode="auto">
          <a:xfrm>
            <a:off x="395288" y="1125538"/>
            <a:ext cx="8280400" cy="0"/>
          </a:xfrm>
          <a:prstGeom prst="line">
            <a:avLst/>
          </a:prstGeom>
          <a:noFill/>
          <a:ln w="38100">
            <a:solidFill>
              <a:srgbClr val="D60093"/>
            </a:solidFill>
            <a:round/>
            <a:headEnd/>
            <a:tailEnd/>
          </a:ln>
        </p:spPr>
        <p:txBody>
          <a:bodyPr/>
          <a:lstStyle/>
          <a:p>
            <a:endParaRPr lang="en-US"/>
          </a:p>
        </p:txBody>
      </p:sp>
      <p:sp>
        <p:nvSpPr>
          <p:cNvPr id="19462" name="Line 5"/>
          <p:cNvSpPr>
            <a:spLocks noChangeShapeType="1"/>
          </p:cNvSpPr>
          <p:nvPr/>
        </p:nvSpPr>
        <p:spPr bwMode="auto">
          <a:xfrm>
            <a:off x="755650" y="549275"/>
            <a:ext cx="0" cy="863600"/>
          </a:xfrm>
          <a:prstGeom prst="line">
            <a:avLst/>
          </a:prstGeom>
          <a:noFill/>
          <a:ln w="38100">
            <a:solidFill>
              <a:srgbClr val="D60093"/>
            </a:solidFill>
            <a:round/>
            <a:headEnd/>
            <a:tailEnd/>
          </a:ln>
        </p:spPr>
        <p:txBody>
          <a:bodyPr/>
          <a:lstStyle/>
          <a:p>
            <a:endParaRPr lang="en-US"/>
          </a:p>
        </p:txBody>
      </p:sp>
      <p:sp>
        <p:nvSpPr>
          <p:cNvPr id="19463" name="Rectangle 1"/>
          <p:cNvSpPr>
            <a:spLocks noChangeArrowheads="1"/>
          </p:cNvSpPr>
          <p:nvPr/>
        </p:nvSpPr>
        <p:spPr bwMode="auto">
          <a:xfrm>
            <a:off x="971550" y="3644900"/>
            <a:ext cx="7704138" cy="2816225"/>
          </a:xfrm>
          <a:prstGeom prst="rect">
            <a:avLst/>
          </a:prstGeom>
          <a:noFill/>
          <a:ln w="9525">
            <a:noFill/>
            <a:miter lim="800000"/>
            <a:headEnd/>
            <a:tailEnd/>
          </a:ln>
        </p:spPr>
        <p:txBody>
          <a:bodyPr>
            <a:spAutoFit/>
          </a:bodyPr>
          <a:lstStyle/>
          <a:p>
            <a:pPr algn="just">
              <a:lnSpc>
                <a:spcPct val="150000"/>
              </a:lnSpc>
            </a:pPr>
            <a:r>
              <a:rPr lang="en-US"/>
              <a:t>More generally, decimal notation is based on the fact that any positive integer can be written uniquely as a sum of products of the form</a:t>
            </a:r>
          </a:p>
          <a:p>
            <a:pPr algn="ctr">
              <a:lnSpc>
                <a:spcPct val="150000"/>
              </a:lnSpc>
            </a:pPr>
            <a:r>
              <a:rPr lang="en-US" sz="2800" i="1">
                <a:solidFill>
                  <a:srgbClr val="C00000"/>
                </a:solidFill>
              </a:rPr>
              <a:t>d </a:t>
            </a:r>
            <a:r>
              <a:rPr lang="en-US" sz="2800">
                <a:solidFill>
                  <a:srgbClr val="C00000"/>
                </a:solidFill>
              </a:rPr>
              <a:t>·10</a:t>
            </a:r>
            <a:r>
              <a:rPr lang="en-US" sz="2800" i="1" baseline="30000">
                <a:solidFill>
                  <a:srgbClr val="C00000"/>
                </a:solidFill>
              </a:rPr>
              <a:t>n</a:t>
            </a:r>
            <a:endParaRPr lang="en-US" i="1">
              <a:solidFill>
                <a:srgbClr val="C00000"/>
              </a:solidFill>
            </a:endParaRPr>
          </a:p>
          <a:p>
            <a:pPr algn="just">
              <a:lnSpc>
                <a:spcPct val="150000"/>
              </a:lnSpc>
            </a:pPr>
            <a:r>
              <a:rPr lang="en-US"/>
              <a:t>where each </a:t>
            </a:r>
            <a:r>
              <a:rPr lang="en-US" i="1">
                <a:solidFill>
                  <a:srgbClr val="C00000"/>
                </a:solidFill>
              </a:rPr>
              <a:t>n </a:t>
            </a:r>
            <a:r>
              <a:rPr lang="en-US">
                <a:solidFill>
                  <a:srgbClr val="C00000"/>
                </a:solidFill>
              </a:rPr>
              <a:t>is a nonnegative integer </a:t>
            </a:r>
            <a:r>
              <a:rPr lang="en-US"/>
              <a:t>and each </a:t>
            </a:r>
            <a:r>
              <a:rPr lang="en-US" i="1">
                <a:solidFill>
                  <a:srgbClr val="C00000"/>
                </a:solidFill>
              </a:rPr>
              <a:t>d </a:t>
            </a:r>
            <a:r>
              <a:rPr lang="en-US">
                <a:solidFill>
                  <a:srgbClr val="C00000"/>
                </a:solidFill>
              </a:rPr>
              <a:t>is one of the decimal digits 0, 1, 2, 3, 4, 5, 6, 7, 8, or 9. </a:t>
            </a:r>
            <a:r>
              <a:rPr lang="en-US"/>
              <a:t>The word </a:t>
            </a:r>
            <a:r>
              <a:rPr lang="en-US" i="1"/>
              <a:t>decimal </a:t>
            </a:r>
            <a:r>
              <a:rPr lang="en-US"/>
              <a:t>comes from the Latin root </a:t>
            </a:r>
            <a:r>
              <a:rPr lang="en-US" i="1"/>
              <a:t>deci, </a:t>
            </a:r>
            <a:r>
              <a:rPr lang="en-US"/>
              <a:t>meaning “ten.”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333375"/>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Boolean Algebra</a:t>
            </a:r>
          </a:p>
        </p:txBody>
      </p:sp>
      <p:sp>
        <p:nvSpPr>
          <p:cNvPr id="5" name="Rectangle 3"/>
          <p:cNvSpPr>
            <a:spLocks noChangeArrowheads="1"/>
          </p:cNvSpPr>
          <p:nvPr/>
        </p:nvSpPr>
        <p:spPr bwMode="auto">
          <a:xfrm>
            <a:off x="971550" y="1268413"/>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0484" name="Text Box 6"/>
          <p:cNvSpPr txBox="1">
            <a:spLocks noChangeArrowheads="1"/>
          </p:cNvSpPr>
          <p:nvPr/>
        </p:nvSpPr>
        <p:spPr bwMode="auto">
          <a:xfrm>
            <a:off x="971550" y="1123950"/>
            <a:ext cx="7510463" cy="2862263"/>
          </a:xfrm>
          <a:prstGeom prst="rect">
            <a:avLst/>
          </a:prstGeom>
          <a:noFill/>
          <a:ln w="9525">
            <a:noFill/>
            <a:miter lim="800000"/>
            <a:headEnd/>
            <a:tailEnd/>
          </a:ln>
        </p:spPr>
        <p:txBody>
          <a:bodyPr>
            <a:spAutoFit/>
          </a:bodyPr>
          <a:lstStyle/>
          <a:p>
            <a:pPr algn="just">
              <a:lnSpc>
                <a:spcPct val="150000"/>
              </a:lnSpc>
              <a:spcBef>
                <a:spcPct val="50000"/>
              </a:spcBef>
            </a:pPr>
            <a:r>
              <a:rPr lang="en-US" sz="2400">
                <a:solidFill>
                  <a:srgbClr val="3333FF"/>
                </a:solidFill>
              </a:rPr>
              <a:t>Converting decimal to binary representations</a:t>
            </a:r>
          </a:p>
          <a:p>
            <a:pPr algn="just">
              <a:lnSpc>
                <a:spcPct val="150000"/>
              </a:lnSpc>
              <a:spcBef>
                <a:spcPct val="50000"/>
              </a:spcBef>
            </a:pPr>
            <a:endParaRPr lang="en-US" sz="2400">
              <a:solidFill>
                <a:srgbClr val="3333FF"/>
              </a:solidFill>
            </a:endParaRPr>
          </a:p>
          <a:p>
            <a:r>
              <a:rPr lang="en-US" sz="2400"/>
              <a:t>      27 = 16 + 8 + 2 + 1</a:t>
            </a:r>
          </a:p>
          <a:p>
            <a:r>
              <a:rPr lang="en-US" sz="2400"/>
              <a:t>	= 1·</a:t>
            </a:r>
            <a:r>
              <a:rPr lang="en-US" sz="2400">
                <a:solidFill>
                  <a:srgbClr val="C00000"/>
                </a:solidFill>
              </a:rPr>
              <a:t>2</a:t>
            </a:r>
            <a:r>
              <a:rPr lang="en-US" sz="2400" baseline="30000">
                <a:solidFill>
                  <a:srgbClr val="3333FF"/>
                </a:solidFill>
              </a:rPr>
              <a:t>4</a:t>
            </a:r>
            <a:r>
              <a:rPr lang="en-US" sz="2400"/>
              <a:t> + 1·</a:t>
            </a:r>
            <a:r>
              <a:rPr lang="en-US" sz="2400">
                <a:solidFill>
                  <a:srgbClr val="C00000"/>
                </a:solidFill>
              </a:rPr>
              <a:t>2</a:t>
            </a:r>
            <a:r>
              <a:rPr lang="en-US" sz="2400" baseline="30000">
                <a:solidFill>
                  <a:srgbClr val="3333FF"/>
                </a:solidFill>
              </a:rPr>
              <a:t>3</a:t>
            </a:r>
            <a:r>
              <a:rPr lang="en-US" sz="2400"/>
              <a:t> + 0·</a:t>
            </a:r>
            <a:r>
              <a:rPr lang="en-US" sz="2400">
                <a:solidFill>
                  <a:srgbClr val="C00000"/>
                </a:solidFill>
              </a:rPr>
              <a:t>2</a:t>
            </a:r>
            <a:r>
              <a:rPr lang="en-US" sz="2400" baseline="30000">
                <a:solidFill>
                  <a:srgbClr val="3333FF"/>
                </a:solidFill>
              </a:rPr>
              <a:t>2</a:t>
            </a:r>
            <a:r>
              <a:rPr lang="en-US" sz="2400"/>
              <a:t> + 1·</a:t>
            </a:r>
            <a:r>
              <a:rPr lang="en-US" sz="2400">
                <a:solidFill>
                  <a:srgbClr val="C00000"/>
                </a:solidFill>
              </a:rPr>
              <a:t>2</a:t>
            </a:r>
            <a:r>
              <a:rPr lang="en-US" sz="2400" baseline="30000">
                <a:solidFill>
                  <a:srgbClr val="3333FF"/>
                </a:solidFill>
              </a:rPr>
              <a:t>1</a:t>
            </a:r>
            <a:r>
              <a:rPr lang="en-US" sz="2400"/>
              <a:t> + 1·</a:t>
            </a:r>
            <a:r>
              <a:rPr lang="en-US" sz="2400">
                <a:solidFill>
                  <a:srgbClr val="C00000"/>
                </a:solidFill>
              </a:rPr>
              <a:t>2</a:t>
            </a:r>
            <a:r>
              <a:rPr lang="en-US" sz="2400" baseline="30000">
                <a:solidFill>
                  <a:srgbClr val="3333FF"/>
                </a:solidFill>
              </a:rPr>
              <a:t>0</a:t>
            </a:r>
            <a:r>
              <a:rPr lang="en-US" sz="2400" i="1"/>
              <a:t>.</a:t>
            </a:r>
            <a:endParaRPr lang="en-US" sz="2400">
              <a:solidFill>
                <a:srgbClr val="3333FF"/>
              </a:solidFill>
            </a:endParaRPr>
          </a:p>
          <a:p>
            <a:pPr algn="just">
              <a:lnSpc>
                <a:spcPct val="150000"/>
              </a:lnSpc>
              <a:spcBef>
                <a:spcPct val="50000"/>
              </a:spcBef>
            </a:pPr>
            <a:endParaRPr lang="en-US" sz="2400">
              <a:solidFill>
                <a:srgbClr val="3333FF"/>
              </a:solidFill>
            </a:endParaRPr>
          </a:p>
        </p:txBody>
      </p:sp>
      <p:sp>
        <p:nvSpPr>
          <p:cNvPr id="20485"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0486"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pic>
        <p:nvPicPr>
          <p:cNvPr id="20487" name="Picture 2"/>
          <p:cNvPicPr>
            <a:picLocks noChangeAspect="1" noChangeArrowheads="1"/>
          </p:cNvPicPr>
          <p:nvPr/>
        </p:nvPicPr>
        <p:blipFill>
          <a:blip r:embed="rId2"/>
          <a:srcRect/>
          <a:stretch>
            <a:fillRect/>
          </a:stretch>
        </p:blipFill>
        <p:spPr bwMode="auto">
          <a:xfrm>
            <a:off x="1189038" y="3429000"/>
            <a:ext cx="6711950" cy="1771650"/>
          </a:xfrm>
          <a:prstGeom prst="rect">
            <a:avLst/>
          </a:prstGeom>
          <a:noFill/>
          <a:ln w="9525">
            <a:noFill/>
            <a:miter lim="800000"/>
            <a:headEnd/>
            <a:tailEnd/>
          </a:ln>
        </p:spPr>
      </p:pic>
      <p:pic>
        <p:nvPicPr>
          <p:cNvPr id="20488" name="Picture 3"/>
          <p:cNvPicPr>
            <a:picLocks noChangeAspect="1" noChangeArrowheads="1"/>
          </p:cNvPicPr>
          <p:nvPr/>
        </p:nvPicPr>
        <p:blipFill>
          <a:blip r:embed="rId3"/>
          <a:srcRect/>
          <a:stretch>
            <a:fillRect/>
          </a:stretch>
        </p:blipFill>
        <p:spPr bwMode="auto">
          <a:xfrm>
            <a:off x="755650" y="5632450"/>
            <a:ext cx="7878763" cy="820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1754188" y="2565400"/>
            <a:ext cx="5764212" cy="4032250"/>
          </a:xfrm>
          <a:prstGeom prst="rect">
            <a:avLst/>
          </a:prstGeom>
          <a:noFill/>
          <a:ln w="9525">
            <a:noFill/>
            <a:miter lim="800000"/>
            <a:headEnd/>
            <a:tailEnd/>
          </a:ln>
        </p:spPr>
      </p:pic>
      <p:sp>
        <p:nvSpPr>
          <p:cNvPr id="5" name="Rectangle 2"/>
          <p:cNvSpPr>
            <a:spLocks noChangeArrowheads="1"/>
          </p:cNvSpPr>
          <p:nvPr/>
        </p:nvSpPr>
        <p:spPr bwMode="auto">
          <a:xfrm>
            <a:off x="901700" y="333375"/>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Boolean Algebra</a:t>
            </a:r>
          </a:p>
        </p:txBody>
      </p:sp>
      <p:sp>
        <p:nvSpPr>
          <p:cNvPr id="6" name="Rectangle 3"/>
          <p:cNvSpPr>
            <a:spLocks noChangeArrowheads="1"/>
          </p:cNvSpPr>
          <p:nvPr/>
        </p:nvSpPr>
        <p:spPr bwMode="auto">
          <a:xfrm>
            <a:off x="971550" y="1268413"/>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1509"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1510"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sp>
        <p:nvSpPr>
          <p:cNvPr id="21511" name="Rectangle 1"/>
          <p:cNvSpPr>
            <a:spLocks noChangeArrowheads="1"/>
          </p:cNvSpPr>
          <p:nvPr/>
        </p:nvSpPr>
        <p:spPr bwMode="auto">
          <a:xfrm>
            <a:off x="901700" y="1125538"/>
            <a:ext cx="7773988" cy="1292225"/>
          </a:xfrm>
          <a:prstGeom prst="rect">
            <a:avLst/>
          </a:prstGeom>
          <a:noFill/>
          <a:ln w="9525">
            <a:noFill/>
            <a:miter lim="800000"/>
            <a:headEnd/>
            <a:tailEnd/>
          </a:ln>
        </p:spPr>
        <p:txBody>
          <a:bodyPr>
            <a:spAutoFit/>
          </a:bodyPr>
          <a:lstStyle/>
          <a:p>
            <a:r>
              <a:rPr lang="en-US"/>
              <a:t>Any integer can be represented uniquely as a sum of products of the form</a:t>
            </a:r>
          </a:p>
          <a:p>
            <a:pPr algn="ctr"/>
            <a:r>
              <a:rPr lang="en-US" sz="2400" i="1">
                <a:solidFill>
                  <a:srgbClr val="C00000"/>
                </a:solidFill>
              </a:rPr>
              <a:t>d </a:t>
            </a:r>
            <a:r>
              <a:rPr lang="en-US" sz="2400">
                <a:solidFill>
                  <a:srgbClr val="C00000"/>
                </a:solidFill>
              </a:rPr>
              <a:t>·2</a:t>
            </a:r>
            <a:r>
              <a:rPr lang="en-US" sz="2400" i="1" baseline="30000">
                <a:solidFill>
                  <a:srgbClr val="C00000"/>
                </a:solidFill>
              </a:rPr>
              <a:t>n</a:t>
            </a:r>
          </a:p>
          <a:p>
            <a:r>
              <a:rPr lang="en-US"/>
              <a:t>where each </a:t>
            </a:r>
            <a:r>
              <a:rPr lang="en-US" i="1">
                <a:solidFill>
                  <a:srgbClr val="C00000"/>
                </a:solidFill>
              </a:rPr>
              <a:t>n </a:t>
            </a:r>
            <a:r>
              <a:rPr lang="en-US">
                <a:solidFill>
                  <a:srgbClr val="C00000"/>
                </a:solidFill>
              </a:rPr>
              <a:t>is an integer </a:t>
            </a:r>
            <a:r>
              <a:rPr lang="en-US"/>
              <a:t>and each </a:t>
            </a:r>
            <a:r>
              <a:rPr lang="en-US" i="1">
                <a:solidFill>
                  <a:srgbClr val="C00000"/>
                </a:solidFill>
              </a:rPr>
              <a:t>d </a:t>
            </a:r>
            <a:r>
              <a:rPr lang="en-US">
                <a:solidFill>
                  <a:srgbClr val="C00000"/>
                </a:solidFill>
              </a:rPr>
              <a:t>is one of the binary digits (or bits) 0 or 1</a:t>
            </a:r>
            <a:r>
              <a:rPr lang="en-US"/>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828675" y="366713"/>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Converting binary to decimal</a:t>
            </a:r>
          </a:p>
        </p:txBody>
      </p:sp>
      <p:sp>
        <p:nvSpPr>
          <p:cNvPr id="6" name="Rectangle 3"/>
          <p:cNvSpPr>
            <a:spLocks noChangeArrowheads="1"/>
          </p:cNvSpPr>
          <p:nvPr/>
        </p:nvSpPr>
        <p:spPr bwMode="auto">
          <a:xfrm>
            <a:off x="971550" y="1268413"/>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2532"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2533"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pic>
        <p:nvPicPr>
          <p:cNvPr id="22534" name="Picture 2"/>
          <p:cNvPicPr>
            <a:picLocks noChangeAspect="1" noChangeArrowheads="1"/>
          </p:cNvPicPr>
          <p:nvPr/>
        </p:nvPicPr>
        <p:blipFill>
          <a:blip r:embed="rId2"/>
          <a:srcRect/>
          <a:stretch>
            <a:fillRect/>
          </a:stretch>
        </p:blipFill>
        <p:spPr bwMode="auto">
          <a:xfrm>
            <a:off x="1331913" y="1716088"/>
            <a:ext cx="6559550" cy="1352550"/>
          </a:xfrm>
          <a:prstGeom prst="rect">
            <a:avLst/>
          </a:prstGeom>
          <a:noFill/>
          <a:ln w="9525">
            <a:noFill/>
            <a:miter lim="800000"/>
            <a:headEnd/>
            <a:tailEnd/>
          </a:ln>
        </p:spPr>
      </p:pic>
      <p:pic>
        <p:nvPicPr>
          <p:cNvPr id="22535" name="Picture 3"/>
          <p:cNvPicPr>
            <a:picLocks noChangeAspect="1" noChangeArrowheads="1"/>
          </p:cNvPicPr>
          <p:nvPr/>
        </p:nvPicPr>
        <p:blipFill>
          <a:blip r:embed="rId3"/>
          <a:srcRect/>
          <a:stretch>
            <a:fillRect/>
          </a:stretch>
        </p:blipFill>
        <p:spPr bwMode="auto">
          <a:xfrm>
            <a:off x="1549400" y="3213100"/>
            <a:ext cx="5972175" cy="3003550"/>
          </a:xfrm>
          <a:prstGeom prst="rect">
            <a:avLst/>
          </a:prstGeom>
          <a:noFill/>
          <a:ln w="9525">
            <a:noFill/>
            <a:miter lim="800000"/>
            <a:headEnd/>
            <a:tailEnd/>
          </a:ln>
        </p:spPr>
      </p:pic>
      <p:sp>
        <p:nvSpPr>
          <p:cNvPr id="22536" name="Rectangle 8"/>
          <p:cNvSpPr>
            <a:spLocks noChangeArrowheads="1"/>
          </p:cNvSpPr>
          <p:nvPr/>
        </p:nvSpPr>
        <p:spPr bwMode="auto">
          <a:xfrm>
            <a:off x="900113" y="1125538"/>
            <a:ext cx="5608637" cy="460375"/>
          </a:xfrm>
          <a:prstGeom prst="rect">
            <a:avLst/>
          </a:prstGeom>
          <a:noFill/>
          <a:ln w="9525">
            <a:noFill/>
            <a:miter lim="800000"/>
            <a:headEnd/>
            <a:tailEnd/>
          </a:ln>
        </p:spPr>
        <p:txBody>
          <a:bodyPr wrap="none">
            <a:spAutoFit/>
          </a:bodyPr>
          <a:lstStyle/>
          <a:p>
            <a:r>
              <a:rPr lang="en-US" sz="2400"/>
              <a:t>Represent  110101  in decimal notation.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900113" y="519113"/>
            <a:ext cx="4162425" cy="461962"/>
          </a:xfrm>
          <a:prstGeom prst="rect">
            <a:avLst/>
          </a:prstGeom>
          <a:noFill/>
          <a:ln w="9525">
            <a:noFill/>
            <a:miter lim="800000"/>
            <a:headEnd/>
            <a:tailEnd/>
          </a:ln>
        </p:spPr>
        <p:txBody>
          <a:bodyPr wrap="none">
            <a:spAutoFit/>
          </a:bodyPr>
          <a:lstStyle/>
          <a:p>
            <a:r>
              <a:rPr lang="en-US" sz="2400" b="1">
                <a:solidFill>
                  <a:srgbClr val="3333FF"/>
                </a:solidFill>
              </a:rPr>
              <a:t>Addition in Binary Notation</a:t>
            </a:r>
            <a:endParaRPr lang="en-US" sz="2400">
              <a:solidFill>
                <a:srgbClr val="3333FF"/>
              </a:solidFill>
            </a:endParaRPr>
          </a:p>
        </p:txBody>
      </p:sp>
      <p:sp>
        <p:nvSpPr>
          <p:cNvPr id="23555"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3556"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sp>
        <p:nvSpPr>
          <p:cNvPr id="8" name="Rectangle 7"/>
          <p:cNvSpPr/>
          <p:nvPr/>
        </p:nvSpPr>
        <p:spPr>
          <a:xfrm>
            <a:off x="900113" y="1125538"/>
            <a:ext cx="7775575" cy="1260475"/>
          </a:xfrm>
          <a:prstGeom prst="rect">
            <a:avLst/>
          </a:prstGeom>
        </p:spPr>
        <p:txBody>
          <a:bodyPr>
            <a:spAutoFit/>
          </a:bodyPr>
          <a:lstStyle/>
          <a:p>
            <a:pPr>
              <a:defRPr/>
            </a:pPr>
            <a:r>
              <a:rPr lang="en-US" sz="2400" dirty="0">
                <a:solidFill>
                  <a:srgbClr val="C00000"/>
                </a:solidFill>
              </a:rPr>
              <a:t>Add 11012 and 1112 using binary notation.</a:t>
            </a:r>
          </a:p>
          <a:p>
            <a:pPr>
              <a:defRPr/>
            </a:pPr>
            <a:endParaRPr lang="en-US" sz="800" dirty="0"/>
          </a:p>
          <a:p>
            <a:pPr marL="1320800" indent="-1320800" algn="just">
              <a:defRPr/>
            </a:pPr>
            <a:r>
              <a:rPr lang="en-US" sz="2400" dirty="0">
                <a:solidFill>
                  <a:srgbClr val="C00000"/>
                </a:solidFill>
              </a:rPr>
              <a:t>Solution: </a:t>
            </a:r>
            <a:r>
              <a:rPr lang="en-US" sz="2000" dirty="0">
                <a:solidFill>
                  <a:srgbClr val="3333FF"/>
                </a:solidFill>
              </a:rPr>
              <a:t>Because 2</a:t>
            </a:r>
            <a:r>
              <a:rPr lang="en-US" sz="2000" baseline="-25000" dirty="0">
                <a:solidFill>
                  <a:srgbClr val="3333FF"/>
                </a:solidFill>
              </a:rPr>
              <a:t>10</a:t>
            </a:r>
            <a:r>
              <a:rPr lang="en-US" sz="2000" dirty="0">
                <a:solidFill>
                  <a:srgbClr val="3333FF"/>
                </a:solidFill>
              </a:rPr>
              <a:t> = 10</a:t>
            </a:r>
            <a:r>
              <a:rPr lang="en-US" sz="2000" baseline="-25000" dirty="0">
                <a:solidFill>
                  <a:srgbClr val="3333FF"/>
                </a:solidFill>
              </a:rPr>
              <a:t>2</a:t>
            </a:r>
            <a:r>
              <a:rPr lang="en-US" sz="2000" dirty="0">
                <a:solidFill>
                  <a:srgbClr val="3333FF"/>
                </a:solidFill>
              </a:rPr>
              <a:t> and 1</a:t>
            </a:r>
            <a:r>
              <a:rPr lang="en-US" sz="2000" baseline="-25000" dirty="0">
                <a:solidFill>
                  <a:srgbClr val="3333FF"/>
                </a:solidFill>
              </a:rPr>
              <a:t>10</a:t>
            </a:r>
            <a:r>
              <a:rPr lang="en-US" sz="2000" dirty="0">
                <a:solidFill>
                  <a:srgbClr val="3333FF"/>
                </a:solidFill>
              </a:rPr>
              <a:t> = 1</a:t>
            </a:r>
            <a:r>
              <a:rPr lang="en-US" sz="2000" baseline="-25000" dirty="0">
                <a:solidFill>
                  <a:srgbClr val="3333FF"/>
                </a:solidFill>
              </a:rPr>
              <a:t>2</a:t>
            </a:r>
            <a:r>
              <a:rPr lang="en-US" sz="2000" dirty="0">
                <a:solidFill>
                  <a:srgbClr val="3333FF"/>
                </a:solidFill>
              </a:rPr>
              <a:t>, the translation of 1</a:t>
            </a:r>
            <a:r>
              <a:rPr lang="en-US" sz="2000" baseline="-25000" dirty="0">
                <a:solidFill>
                  <a:srgbClr val="3333FF"/>
                </a:solidFill>
              </a:rPr>
              <a:t>10</a:t>
            </a:r>
            <a:r>
              <a:rPr lang="en-US" sz="2000" dirty="0">
                <a:solidFill>
                  <a:srgbClr val="3333FF"/>
                </a:solidFill>
              </a:rPr>
              <a:t> + 1</a:t>
            </a:r>
            <a:r>
              <a:rPr lang="en-US" sz="2000" baseline="-25000" dirty="0">
                <a:solidFill>
                  <a:srgbClr val="3333FF"/>
                </a:solidFill>
              </a:rPr>
              <a:t>10</a:t>
            </a:r>
            <a:r>
              <a:rPr lang="en-US" sz="2000" dirty="0">
                <a:solidFill>
                  <a:srgbClr val="3333FF"/>
                </a:solidFill>
              </a:rPr>
              <a:t> = 2</a:t>
            </a:r>
            <a:r>
              <a:rPr lang="en-US" sz="2000" baseline="-25000" dirty="0">
                <a:solidFill>
                  <a:srgbClr val="3333FF"/>
                </a:solidFill>
              </a:rPr>
              <a:t>10</a:t>
            </a:r>
            <a:r>
              <a:rPr lang="en-US" sz="2000" dirty="0">
                <a:solidFill>
                  <a:srgbClr val="3333FF"/>
                </a:solidFill>
              </a:rPr>
              <a:t> to binary notation is</a:t>
            </a:r>
          </a:p>
        </p:txBody>
      </p:sp>
      <p:sp>
        <p:nvSpPr>
          <p:cNvPr id="23558" name="Rectangle 8"/>
          <p:cNvSpPr>
            <a:spLocks noChangeArrowheads="1"/>
          </p:cNvSpPr>
          <p:nvPr/>
        </p:nvSpPr>
        <p:spPr bwMode="auto">
          <a:xfrm>
            <a:off x="912813" y="3657600"/>
            <a:ext cx="7762875" cy="1016000"/>
          </a:xfrm>
          <a:prstGeom prst="rect">
            <a:avLst/>
          </a:prstGeom>
          <a:noFill/>
          <a:ln w="9525">
            <a:noFill/>
            <a:miter lim="800000"/>
            <a:headEnd/>
            <a:tailEnd/>
          </a:ln>
        </p:spPr>
        <p:txBody>
          <a:bodyPr>
            <a:spAutoFit/>
          </a:bodyPr>
          <a:lstStyle/>
          <a:p>
            <a:pPr algn="just"/>
            <a:r>
              <a:rPr lang="en-US" sz="2000"/>
              <a:t>It follows that adding two 1’s together results in a carry of 1 when binary notation is used. Adding three 1’s together also results in a carry of 1 since 3</a:t>
            </a:r>
            <a:r>
              <a:rPr lang="en-US" sz="2000" baseline="-25000"/>
              <a:t>10</a:t>
            </a:r>
            <a:r>
              <a:rPr lang="en-US" sz="2000"/>
              <a:t> = 11</a:t>
            </a:r>
            <a:r>
              <a:rPr lang="en-US" sz="2000" baseline="-25000"/>
              <a:t>2</a:t>
            </a:r>
            <a:r>
              <a:rPr lang="en-US" sz="2000"/>
              <a:t> (“one one base two”).</a:t>
            </a:r>
          </a:p>
        </p:txBody>
      </p:sp>
      <p:pic>
        <p:nvPicPr>
          <p:cNvPr id="23559" name="Picture 2"/>
          <p:cNvPicPr>
            <a:picLocks noChangeAspect="1" noChangeArrowheads="1"/>
          </p:cNvPicPr>
          <p:nvPr/>
        </p:nvPicPr>
        <p:blipFill>
          <a:blip r:embed="rId2"/>
          <a:srcRect/>
          <a:stretch>
            <a:fillRect/>
          </a:stretch>
        </p:blipFill>
        <p:spPr bwMode="auto">
          <a:xfrm>
            <a:off x="6300788" y="2305050"/>
            <a:ext cx="1008062" cy="1239838"/>
          </a:xfrm>
          <a:prstGeom prst="rect">
            <a:avLst/>
          </a:prstGeom>
          <a:noFill/>
          <a:ln w="9525">
            <a:noFill/>
            <a:miter lim="800000"/>
            <a:headEnd/>
            <a:tailEnd/>
          </a:ln>
        </p:spPr>
      </p:pic>
      <p:pic>
        <p:nvPicPr>
          <p:cNvPr id="23560" name="Picture 3"/>
          <p:cNvPicPr>
            <a:picLocks noChangeAspect="1" noChangeArrowheads="1"/>
          </p:cNvPicPr>
          <p:nvPr/>
        </p:nvPicPr>
        <p:blipFill>
          <a:blip r:embed="rId3"/>
          <a:srcRect/>
          <a:stretch>
            <a:fillRect/>
          </a:stretch>
        </p:blipFill>
        <p:spPr bwMode="auto">
          <a:xfrm>
            <a:off x="6227763" y="4724400"/>
            <a:ext cx="1123950"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27088" y="549275"/>
            <a:ext cx="5472112" cy="863600"/>
          </a:xfrm>
        </p:spPr>
        <p:txBody>
          <a:bodyPr/>
          <a:lstStyle/>
          <a:p>
            <a:pPr algn="l"/>
            <a:r>
              <a:rPr lang="en-US" sz="3200" smtClean="0">
                <a:solidFill>
                  <a:schemeClr val="tx1"/>
                </a:solidFill>
              </a:rPr>
              <a:t>Previous Lecture Summery </a:t>
            </a:r>
          </a:p>
        </p:txBody>
      </p:sp>
      <p:sp>
        <p:nvSpPr>
          <p:cNvPr id="6147" name="Content Placeholder 2"/>
          <p:cNvSpPr>
            <a:spLocks noGrp="1"/>
          </p:cNvSpPr>
          <p:nvPr>
            <p:ph idx="1"/>
          </p:nvPr>
        </p:nvSpPr>
        <p:spPr>
          <a:xfrm>
            <a:off x="971550" y="1566863"/>
            <a:ext cx="7581900" cy="4525962"/>
          </a:xfrm>
        </p:spPr>
        <p:txBody>
          <a:bodyPr/>
          <a:lstStyle/>
          <a:p>
            <a:pPr algn="just">
              <a:lnSpc>
                <a:spcPct val="150000"/>
              </a:lnSpc>
            </a:pPr>
            <a:r>
              <a:rPr lang="en-US" sz="2800" smtClean="0">
                <a:solidFill>
                  <a:srgbClr val="3333FF"/>
                </a:solidFill>
              </a:rPr>
              <a:t>Basic Logic gates</a:t>
            </a:r>
          </a:p>
          <a:p>
            <a:pPr algn="just">
              <a:lnSpc>
                <a:spcPct val="150000"/>
              </a:lnSpc>
            </a:pPr>
            <a:r>
              <a:rPr lang="en-US" sz="2800" smtClean="0">
                <a:solidFill>
                  <a:srgbClr val="3333FF"/>
                </a:solidFill>
              </a:rPr>
              <a:t>Constructing Circuits using logic gates</a:t>
            </a:r>
          </a:p>
          <a:p>
            <a:pPr algn="just">
              <a:lnSpc>
                <a:spcPct val="150000"/>
              </a:lnSpc>
            </a:pPr>
            <a:r>
              <a:rPr lang="en-US" sz="2800" smtClean="0">
                <a:solidFill>
                  <a:srgbClr val="3333FF"/>
                </a:solidFill>
              </a:rPr>
              <a:t>Designing Circuits for given Inputs/outputs</a:t>
            </a:r>
          </a:p>
          <a:p>
            <a:pPr algn="just">
              <a:lnSpc>
                <a:spcPct val="150000"/>
              </a:lnSpc>
            </a:pPr>
            <a:r>
              <a:rPr lang="en-US" sz="2800" smtClean="0">
                <a:solidFill>
                  <a:srgbClr val="3333FF"/>
                </a:solidFill>
              </a:rPr>
              <a:t>Equivalent Circuits</a:t>
            </a:r>
          </a:p>
          <a:p>
            <a:pPr algn="just">
              <a:lnSpc>
                <a:spcPct val="150000"/>
              </a:lnSpc>
            </a:pPr>
            <a:r>
              <a:rPr lang="en-US" sz="2800" smtClean="0">
                <a:solidFill>
                  <a:srgbClr val="3333FF"/>
                </a:solidFill>
              </a:rPr>
              <a:t>Reductions of circuits </a:t>
            </a:r>
          </a:p>
        </p:txBody>
      </p:sp>
      <p:sp>
        <p:nvSpPr>
          <p:cNvPr id="6148"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6149"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900113" y="1125538"/>
            <a:ext cx="7704137" cy="460375"/>
          </a:xfrm>
          <a:prstGeom prst="rect">
            <a:avLst/>
          </a:prstGeom>
          <a:noFill/>
          <a:ln w="9525">
            <a:noFill/>
            <a:miter lim="800000"/>
            <a:headEnd/>
            <a:tailEnd/>
          </a:ln>
        </p:spPr>
        <p:txBody>
          <a:bodyPr>
            <a:spAutoFit/>
          </a:bodyPr>
          <a:lstStyle/>
          <a:p>
            <a:r>
              <a:rPr lang="en-US" sz="2400"/>
              <a:t>Thus the addition can be performed as follows:</a:t>
            </a:r>
          </a:p>
        </p:txBody>
      </p:sp>
      <p:sp>
        <p:nvSpPr>
          <p:cNvPr id="24579" name="Rectangle 4"/>
          <p:cNvSpPr>
            <a:spLocks noChangeArrowheads="1"/>
          </p:cNvSpPr>
          <p:nvPr/>
        </p:nvSpPr>
        <p:spPr bwMode="auto">
          <a:xfrm>
            <a:off x="900113" y="520700"/>
            <a:ext cx="4162425" cy="460375"/>
          </a:xfrm>
          <a:prstGeom prst="rect">
            <a:avLst/>
          </a:prstGeom>
          <a:noFill/>
          <a:ln w="9525">
            <a:noFill/>
            <a:miter lim="800000"/>
            <a:headEnd/>
            <a:tailEnd/>
          </a:ln>
        </p:spPr>
        <p:txBody>
          <a:bodyPr wrap="none">
            <a:spAutoFit/>
          </a:bodyPr>
          <a:lstStyle/>
          <a:p>
            <a:r>
              <a:rPr lang="en-US" sz="2400" b="1">
                <a:solidFill>
                  <a:srgbClr val="3333FF"/>
                </a:solidFill>
              </a:rPr>
              <a:t>Addition in Binary Notation</a:t>
            </a:r>
            <a:endParaRPr lang="en-US" sz="2400">
              <a:solidFill>
                <a:srgbClr val="3333FF"/>
              </a:solidFill>
            </a:endParaRPr>
          </a:p>
        </p:txBody>
      </p:sp>
      <p:sp>
        <p:nvSpPr>
          <p:cNvPr id="24580" name="Line 4"/>
          <p:cNvSpPr>
            <a:spLocks noChangeShapeType="1"/>
          </p:cNvSpPr>
          <p:nvPr/>
        </p:nvSpPr>
        <p:spPr bwMode="auto">
          <a:xfrm>
            <a:off x="395288" y="981075"/>
            <a:ext cx="8280400" cy="0"/>
          </a:xfrm>
          <a:prstGeom prst="line">
            <a:avLst/>
          </a:prstGeom>
          <a:noFill/>
          <a:ln w="38100">
            <a:solidFill>
              <a:srgbClr val="D60093"/>
            </a:solidFill>
            <a:round/>
            <a:headEnd/>
            <a:tailEnd/>
          </a:ln>
        </p:spPr>
        <p:txBody>
          <a:bodyPr/>
          <a:lstStyle/>
          <a:p>
            <a:endParaRPr lang="en-US"/>
          </a:p>
        </p:txBody>
      </p:sp>
      <p:sp>
        <p:nvSpPr>
          <p:cNvPr id="24581" name="Line 5"/>
          <p:cNvSpPr>
            <a:spLocks noChangeShapeType="1"/>
          </p:cNvSpPr>
          <p:nvPr/>
        </p:nvSpPr>
        <p:spPr bwMode="auto">
          <a:xfrm>
            <a:off x="755650" y="404813"/>
            <a:ext cx="0" cy="863600"/>
          </a:xfrm>
          <a:prstGeom prst="line">
            <a:avLst/>
          </a:prstGeom>
          <a:noFill/>
          <a:ln w="38100">
            <a:solidFill>
              <a:srgbClr val="D60093"/>
            </a:solidFill>
            <a:round/>
            <a:headEnd/>
            <a:tailEnd/>
          </a:ln>
        </p:spPr>
        <p:txBody>
          <a:bodyPr/>
          <a:lstStyle/>
          <a:p>
            <a:endParaRPr lang="en-US"/>
          </a:p>
        </p:txBody>
      </p:sp>
      <p:pic>
        <p:nvPicPr>
          <p:cNvPr id="24582" name="Picture 2"/>
          <p:cNvPicPr>
            <a:picLocks noChangeAspect="1" noChangeArrowheads="1"/>
          </p:cNvPicPr>
          <p:nvPr/>
        </p:nvPicPr>
        <p:blipFill>
          <a:blip r:embed="rId2"/>
          <a:srcRect/>
          <a:stretch>
            <a:fillRect/>
          </a:stretch>
        </p:blipFill>
        <p:spPr bwMode="auto">
          <a:xfrm>
            <a:off x="2987675" y="2587625"/>
            <a:ext cx="4138613" cy="1633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655638"/>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Boolean Algebra</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5604" name="Line 4"/>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25605" name="Line 5"/>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8" name="Text Box 6"/>
          <p:cNvSpPr txBox="1">
            <a:spLocks noChangeArrowheads="1"/>
          </p:cNvSpPr>
          <p:nvPr/>
        </p:nvSpPr>
        <p:spPr bwMode="auto">
          <a:xfrm>
            <a:off x="1042988" y="1412875"/>
            <a:ext cx="7510462" cy="4894263"/>
          </a:xfrm>
          <a:prstGeom prst="rect">
            <a:avLst/>
          </a:prstGeom>
          <a:noFill/>
          <a:ln w="9525">
            <a:noFill/>
            <a:miter lim="800000"/>
            <a:headEnd/>
            <a:tailEnd/>
          </a:ln>
        </p:spPr>
        <p:txBody>
          <a:bodyPr>
            <a:spAutoFit/>
          </a:bodyPr>
          <a:lstStyle/>
          <a:p>
            <a:pPr marL="268288" indent="-268288" algn="just">
              <a:lnSpc>
                <a:spcPct val="150000"/>
              </a:lnSpc>
              <a:spcBef>
                <a:spcPct val="50000"/>
              </a:spcBef>
              <a:buFontTx/>
              <a:buChar char="•"/>
              <a:defRPr/>
            </a:pPr>
            <a:r>
              <a:rPr lang="en-US" sz="2200" dirty="0"/>
              <a:t>Just like Boolean logic, variables can only be </a:t>
            </a:r>
            <a:r>
              <a:rPr lang="en-US" sz="2200" dirty="0">
                <a:solidFill>
                  <a:srgbClr val="3333FF"/>
                </a:solidFill>
              </a:rPr>
              <a:t>1</a:t>
            </a:r>
            <a:r>
              <a:rPr lang="en-US" sz="2200" dirty="0">
                <a:solidFill>
                  <a:srgbClr val="00CC00"/>
                </a:solidFill>
              </a:rPr>
              <a:t> or </a:t>
            </a:r>
            <a:r>
              <a:rPr lang="en-US" sz="2200" dirty="0">
                <a:solidFill>
                  <a:srgbClr val="3333FF"/>
                </a:solidFill>
              </a:rPr>
              <a:t>0</a:t>
            </a:r>
            <a:r>
              <a:rPr lang="en-US" sz="2200" dirty="0">
                <a:solidFill>
                  <a:srgbClr val="00CC00"/>
                </a:solidFill>
              </a:rPr>
              <a:t>, </a:t>
            </a:r>
            <a:r>
              <a:rPr lang="en-US" sz="2200" dirty="0"/>
              <a:t>instead of true/false</a:t>
            </a:r>
          </a:p>
          <a:p>
            <a:pPr marL="228600" indent="-228600" fontAlgn="auto">
              <a:lnSpc>
                <a:spcPct val="150000"/>
              </a:lnSpc>
              <a:spcAft>
                <a:spcPts val="0"/>
              </a:spcAft>
              <a:buFont typeface="Arial" pitchFamily="34" charset="0"/>
              <a:buChar char="•"/>
              <a:defRPr/>
            </a:pPr>
            <a:r>
              <a:rPr lang="en-US" sz="2000" dirty="0">
                <a:solidFill>
                  <a:srgbClr val="C00000"/>
                </a:solidFill>
              </a:rPr>
              <a:t>Not</a:t>
            </a:r>
          </a:p>
          <a:p>
            <a:pPr lvl="1" fontAlgn="auto">
              <a:lnSpc>
                <a:spcPct val="150000"/>
              </a:lnSpc>
              <a:spcAft>
                <a:spcPts val="0"/>
              </a:spcAft>
              <a:defRPr/>
            </a:pPr>
            <a:r>
              <a:rPr lang="en-US" sz="2000" dirty="0">
                <a:solidFill>
                  <a:srgbClr val="3333FF"/>
                </a:solidFill>
              </a:rPr>
              <a:t>~0 = 1</a:t>
            </a:r>
          </a:p>
          <a:p>
            <a:pPr lvl="1" fontAlgn="auto">
              <a:lnSpc>
                <a:spcPct val="150000"/>
              </a:lnSpc>
              <a:spcAft>
                <a:spcPts val="0"/>
              </a:spcAft>
              <a:defRPr/>
            </a:pPr>
            <a:r>
              <a:rPr lang="en-US" sz="2000" dirty="0">
                <a:solidFill>
                  <a:srgbClr val="3333FF"/>
                </a:solidFill>
              </a:rPr>
              <a:t>~1 = 0</a:t>
            </a:r>
          </a:p>
          <a:p>
            <a:pPr marL="228600" indent="-228600" fontAlgn="auto">
              <a:lnSpc>
                <a:spcPct val="150000"/>
              </a:lnSpc>
              <a:spcAft>
                <a:spcPts val="0"/>
              </a:spcAft>
              <a:buFont typeface="Arial" pitchFamily="34" charset="0"/>
              <a:buChar char="•"/>
              <a:defRPr/>
            </a:pPr>
            <a:r>
              <a:rPr lang="en-US" sz="2000" dirty="0">
                <a:solidFill>
                  <a:srgbClr val="C00000"/>
                </a:solidFill>
              </a:rPr>
              <a:t>Or</a:t>
            </a:r>
            <a:r>
              <a:rPr lang="en-US" sz="2000" dirty="0">
                <a:solidFill>
                  <a:srgbClr val="00CC00"/>
                </a:solidFill>
              </a:rPr>
              <a:t> </a:t>
            </a:r>
            <a:r>
              <a:rPr lang="en-US" sz="2000" dirty="0"/>
              <a:t>is used as a plus </a:t>
            </a:r>
            <a:r>
              <a:rPr lang="en-US" sz="2400" dirty="0">
                <a:solidFill>
                  <a:srgbClr val="00CC00"/>
                </a:solidFill>
              </a:rPr>
              <a:t>	           </a:t>
            </a:r>
            <a:r>
              <a:rPr lang="en-US" sz="2000" dirty="0">
                <a:solidFill>
                  <a:srgbClr val="C00000"/>
                </a:solidFill>
              </a:rPr>
              <a:t>And</a:t>
            </a:r>
            <a:r>
              <a:rPr lang="en-US" sz="2000" dirty="0">
                <a:solidFill>
                  <a:srgbClr val="00CC00"/>
                </a:solidFill>
              </a:rPr>
              <a:t> </a:t>
            </a:r>
            <a:r>
              <a:rPr lang="en-US" sz="2000" dirty="0"/>
              <a:t>is used as a multiplication </a:t>
            </a:r>
            <a:r>
              <a:rPr lang="en-US" sz="2000" dirty="0">
                <a:solidFill>
                  <a:srgbClr val="3333FF"/>
                </a:solidFill>
              </a:rPr>
              <a:t>0+0 = 0                                                          0 * 0 = 0</a:t>
            </a:r>
          </a:p>
          <a:p>
            <a:pPr marL="228600" indent="-228600" fontAlgn="auto">
              <a:lnSpc>
                <a:spcPct val="150000"/>
              </a:lnSpc>
              <a:spcAft>
                <a:spcPts val="0"/>
              </a:spcAft>
              <a:defRPr/>
            </a:pPr>
            <a:r>
              <a:rPr lang="en-US" sz="2000" dirty="0">
                <a:solidFill>
                  <a:srgbClr val="3333FF"/>
                </a:solidFill>
              </a:rPr>
              <a:t>   0+1=1                                                            0 * 1 = 0</a:t>
            </a:r>
          </a:p>
          <a:p>
            <a:pPr marL="228600" indent="-228600" fontAlgn="auto">
              <a:lnSpc>
                <a:spcPct val="150000"/>
              </a:lnSpc>
              <a:spcAft>
                <a:spcPts val="0"/>
              </a:spcAft>
              <a:defRPr/>
            </a:pPr>
            <a:r>
              <a:rPr lang="en-US" sz="2000" dirty="0">
                <a:solidFill>
                  <a:srgbClr val="3333FF"/>
                </a:solidFill>
              </a:rPr>
              <a:t>   1+0=1                                                            1 * 0 = 0</a:t>
            </a:r>
          </a:p>
          <a:p>
            <a:pPr marL="228600" indent="-228600" fontAlgn="auto">
              <a:lnSpc>
                <a:spcPct val="150000"/>
              </a:lnSpc>
              <a:spcAft>
                <a:spcPts val="0"/>
              </a:spcAft>
              <a:defRPr/>
            </a:pPr>
            <a:r>
              <a:rPr lang="en-US" sz="2000" dirty="0">
                <a:solidFill>
                  <a:srgbClr val="3333FF"/>
                </a:solidFill>
              </a:rPr>
              <a:t>   1+1= ?                                                           1 * 1 = 1</a:t>
            </a:r>
            <a:endParaRPr lang="en-US" sz="2400" dirty="0">
              <a:solidFill>
                <a:srgbClr val="3333FF"/>
              </a:solidFill>
            </a:endParaRPr>
          </a:p>
        </p:txBody>
      </p:sp>
      <p:sp>
        <p:nvSpPr>
          <p:cNvPr id="25607" name="Line 4"/>
          <p:cNvSpPr>
            <a:spLocks noChangeShapeType="1"/>
          </p:cNvSpPr>
          <p:nvPr/>
        </p:nvSpPr>
        <p:spPr bwMode="auto">
          <a:xfrm>
            <a:off x="395288" y="1268413"/>
            <a:ext cx="8280400" cy="0"/>
          </a:xfrm>
          <a:prstGeom prst="line">
            <a:avLst/>
          </a:prstGeom>
          <a:noFill/>
          <a:ln w="38100">
            <a:solidFill>
              <a:srgbClr val="D60093"/>
            </a:solidFill>
            <a:round/>
            <a:headEnd/>
            <a:tailEnd/>
          </a:ln>
        </p:spPr>
        <p:txBody>
          <a:bodyPr/>
          <a:lstStyle/>
          <a:p>
            <a:endParaRPr lang="en-US"/>
          </a:p>
        </p:txBody>
      </p:sp>
      <p:sp>
        <p:nvSpPr>
          <p:cNvPr id="25608" name="Line 5"/>
          <p:cNvSpPr>
            <a:spLocks noChangeShapeType="1"/>
          </p:cNvSpPr>
          <p:nvPr/>
        </p:nvSpPr>
        <p:spPr bwMode="auto">
          <a:xfrm>
            <a:off x="755650" y="692150"/>
            <a:ext cx="0" cy="863600"/>
          </a:xfrm>
          <a:prstGeom prst="line">
            <a:avLst/>
          </a:prstGeom>
          <a:noFill/>
          <a:ln w="38100">
            <a:solidFill>
              <a:srgbClr val="D60093"/>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620713"/>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Half Adder</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6628" name="Line 4"/>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26629" name="Line 5"/>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8" name="Text Box 6"/>
          <p:cNvSpPr txBox="1">
            <a:spLocks noChangeArrowheads="1"/>
          </p:cNvSpPr>
          <p:nvPr/>
        </p:nvSpPr>
        <p:spPr bwMode="auto">
          <a:xfrm>
            <a:off x="1000125" y="1500188"/>
            <a:ext cx="7429500" cy="4278312"/>
          </a:xfrm>
          <a:prstGeom prst="rect">
            <a:avLst/>
          </a:prstGeom>
          <a:noFill/>
          <a:ln w="9525">
            <a:noFill/>
            <a:miter lim="800000"/>
            <a:headEnd/>
            <a:tailEnd/>
          </a:ln>
        </p:spPr>
        <p:txBody>
          <a:bodyPr>
            <a:spAutoFit/>
          </a:bodyPr>
          <a:lstStyle/>
          <a:p>
            <a:pPr marL="292100" indent="-292100">
              <a:buFont typeface="Arial" pitchFamily="34" charset="0"/>
              <a:buChar char="•"/>
              <a:defRPr/>
            </a:pPr>
            <a:r>
              <a:rPr lang="en-US" sz="2400" dirty="0">
                <a:solidFill>
                  <a:srgbClr val="00CC00"/>
                </a:solidFill>
              </a:rPr>
              <a:t>Consider adding two 1-bit binary numbers </a:t>
            </a:r>
            <a:r>
              <a:rPr lang="en-US" sz="2400" i="1" dirty="0">
                <a:solidFill>
                  <a:srgbClr val="00CC00"/>
                </a:solidFill>
              </a:rPr>
              <a:t>x</a:t>
            </a:r>
            <a:r>
              <a:rPr lang="en-US" sz="2400" dirty="0">
                <a:solidFill>
                  <a:srgbClr val="00CC00"/>
                </a:solidFill>
              </a:rPr>
              <a:t> and </a:t>
            </a:r>
            <a:r>
              <a:rPr lang="en-US" sz="2400" i="1" dirty="0">
                <a:solidFill>
                  <a:srgbClr val="00CC00"/>
                </a:solidFill>
              </a:rPr>
              <a:t>y</a:t>
            </a:r>
          </a:p>
          <a:p>
            <a:pPr lvl="1">
              <a:defRPr/>
            </a:pPr>
            <a:r>
              <a:rPr lang="en-US" sz="2000" dirty="0">
                <a:solidFill>
                  <a:srgbClr val="00CC00"/>
                </a:solidFill>
              </a:rPr>
              <a:t>0+0 = 0</a:t>
            </a:r>
          </a:p>
          <a:p>
            <a:pPr lvl="1">
              <a:defRPr/>
            </a:pPr>
            <a:r>
              <a:rPr lang="en-US" sz="2000" dirty="0">
                <a:solidFill>
                  <a:srgbClr val="00CC00"/>
                </a:solidFill>
              </a:rPr>
              <a:t>0+1 = 1</a:t>
            </a:r>
          </a:p>
          <a:p>
            <a:pPr lvl="1">
              <a:defRPr/>
            </a:pPr>
            <a:r>
              <a:rPr lang="en-US" sz="2000" dirty="0">
                <a:solidFill>
                  <a:srgbClr val="00CC00"/>
                </a:solidFill>
              </a:rPr>
              <a:t>1+0 = 1</a:t>
            </a:r>
          </a:p>
          <a:p>
            <a:pPr lvl="1">
              <a:defRPr/>
            </a:pPr>
            <a:r>
              <a:rPr lang="en-US" sz="2000" dirty="0">
                <a:solidFill>
                  <a:srgbClr val="00CC00"/>
                </a:solidFill>
              </a:rPr>
              <a:t>1+1 = 10</a:t>
            </a:r>
          </a:p>
          <a:p>
            <a:pPr marL="268288" indent="-268288" algn="just">
              <a:spcBef>
                <a:spcPct val="50000"/>
              </a:spcBef>
              <a:defRPr/>
            </a:pPr>
            <a:endParaRPr lang="en-US" sz="3200" dirty="0">
              <a:solidFill>
                <a:srgbClr val="3333FF"/>
              </a:solidFill>
            </a:endParaRPr>
          </a:p>
          <a:p>
            <a:pPr marL="268288" indent="-268288" algn="just">
              <a:spcBef>
                <a:spcPct val="50000"/>
              </a:spcBef>
              <a:buFontTx/>
              <a:buChar char="•"/>
              <a:defRPr/>
            </a:pPr>
            <a:endParaRPr lang="en-US" sz="3200" dirty="0">
              <a:solidFill>
                <a:srgbClr val="3333FF"/>
              </a:solidFill>
            </a:endParaRPr>
          </a:p>
          <a:p>
            <a:pPr marL="292100" indent="-292100">
              <a:buFont typeface="Arial" pitchFamily="34" charset="0"/>
              <a:buChar char="•"/>
              <a:defRPr/>
            </a:pPr>
            <a:r>
              <a:rPr lang="en-US" sz="2400" dirty="0">
                <a:solidFill>
                  <a:srgbClr val="00CC00"/>
                </a:solidFill>
              </a:rPr>
              <a:t>Carry is </a:t>
            </a:r>
            <a:r>
              <a:rPr lang="en-US" sz="2400" i="1" dirty="0">
                <a:solidFill>
                  <a:srgbClr val="00CC00"/>
                </a:solidFill>
              </a:rPr>
              <a:t>x</a:t>
            </a:r>
            <a:r>
              <a:rPr lang="en-US" sz="2400" dirty="0">
                <a:solidFill>
                  <a:srgbClr val="00CC00"/>
                </a:solidFill>
              </a:rPr>
              <a:t> </a:t>
            </a:r>
            <a:r>
              <a:rPr lang="en-US" sz="2400" dirty="0">
                <a:solidFill>
                  <a:srgbClr val="3333FF"/>
                </a:solidFill>
              </a:rPr>
              <a:t>AND</a:t>
            </a:r>
            <a:r>
              <a:rPr lang="en-US" sz="2400" dirty="0">
                <a:solidFill>
                  <a:srgbClr val="00CC00"/>
                </a:solidFill>
              </a:rPr>
              <a:t> </a:t>
            </a:r>
            <a:r>
              <a:rPr lang="en-US" sz="2400" i="1" dirty="0">
                <a:solidFill>
                  <a:srgbClr val="00CC00"/>
                </a:solidFill>
              </a:rPr>
              <a:t>y</a:t>
            </a:r>
            <a:endParaRPr lang="en-US" sz="2400" dirty="0">
              <a:solidFill>
                <a:srgbClr val="00CC00"/>
              </a:solidFill>
            </a:endParaRPr>
          </a:p>
          <a:p>
            <a:pPr marL="292100" indent="-292100">
              <a:buFont typeface="Arial" pitchFamily="34" charset="0"/>
              <a:buChar char="•"/>
              <a:defRPr/>
            </a:pPr>
            <a:r>
              <a:rPr lang="en-US" sz="2400" dirty="0">
                <a:solidFill>
                  <a:srgbClr val="00CC00"/>
                </a:solidFill>
              </a:rPr>
              <a:t>Sum is </a:t>
            </a:r>
            <a:r>
              <a:rPr lang="en-US" sz="2400" i="1" dirty="0">
                <a:solidFill>
                  <a:srgbClr val="00CC00"/>
                </a:solidFill>
              </a:rPr>
              <a:t>x</a:t>
            </a:r>
            <a:r>
              <a:rPr lang="en-US" sz="2400" dirty="0">
                <a:solidFill>
                  <a:srgbClr val="00CC00"/>
                </a:solidFill>
              </a:rPr>
              <a:t> </a:t>
            </a:r>
            <a:r>
              <a:rPr lang="en-US" sz="2400" dirty="0">
                <a:solidFill>
                  <a:srgbClr val="3333FF"/>
                </a:solidFill>
              </a:rPr>
              <a:t>XOR</a:t>
            </a:r>
            <a:r>
              <a:rPr lang="en-US" sz="2400" dirty="0">
                <a:solidFill>
                  <a:srgbClr val="00CC00"/>
                </a:solidFill>
              </a:rPr>
              <a:t> </a:t>
            </a:r>
            <a:r>
              <a:rPr lang="en-US" sz="2400" i="1" dirty="0">
                <a:solidFill>
                  <a:srgbClr val="00CC00"/>
                </a:solidFill>
              </a:rPr>
              <a:t>y</a:t>
            </a:r>
            <a:endParaRPr lang="en-US" sz="2400" dirty="0">
              <a:solidFill>
                <a:srgbClr val="00CC00"/>
              </a:solidFill>
            </a:endParaRPr>
          </a:p>
          <a:p>
            <a:pPr marL="292100" indent="-292100">
              <a:buFont typeface="Arial" pitchFamily="34" charset="0"/>
              <a:buChar char="•"/>
              <a:defRPr/>
            </a:pPr>
            <a:r>
              <a:rPr lang="en-US" sz="2400" dirty="0">
                <a:solidFill>
                  <a:srgbClr val="00CC00"/>
                </a:solidFill>
              </a:rPr>
              <a:t>The circuit to compute this is called a half-adder.</a:t>
            </a:r>
          </a:p>
        </p:txBody>
      </p:sp>
      <p:sp>
        <p:nvSpPr>
          <p:cNvPr id="26631" name="Line 4"/>
          <p:cNvSpPr>
            <a:spLocks noChangeShapeType="1"/>
          </p:cNvSpPr>
          <p:nvPr/>
        </p:nvSpPr>
        <p:spPr bwMode="auto">
          <a:xfrm>
            <a:off x="395288" y="1268413"/>
            <a:ext cx="8280400" cy="0"/>
          </a:xfrm>
          <a:prstGeom prst="line">
            <a:avLst/>
          </a:prstGeom>
          <a:noFill/>
          <a:ln w="38100">
            <a:solidFill>
              <a:srgbClr val="D60093"/>
            </a:solidFill>
            <a:round/>
            <a:headEnd/>
            <a:tailEnd/>
          </a:ln>
        </p:spPr>
        <p:txBody>
          <a:bodyPr/>
          <a:lstStyle/>
          <a:p>
            <a:endParaRPr lang="en-US"/>
          </a:p>
        </p:txBody>
      </p:sp>
      <p:sp>
        <p:nvSpPr>
          <p:cNvPr id="26632" name="Line 5"/>
          <p:cNvSpPr>
            <a:spLocks noChangeShapeType="1"/>
          </p:cNvSpPr>
          <p:nvPr/>
        </p:nvSpPr>
        <p:spPr bwMode="auto">
          <a:xfrm>
            <a:off x="755650" y="692150"/>
            <a:ext cx="0" cy="863600"/>
          </a:xfrm>
          <a:prstGeom prst="line">
            <a:avLst/>
          </a:prstGeom>
          <a:noFill/>
          <a:ln w="38100">
            <a:solidFill>
              <a:srgbClr val="D60093"/>
            </a:solidFill>
            <a:round/>
            <a:headEnd/>
            <a:tailEnd/>
          </a:ln>
        </p:spPr>
        <p:txBody>
          <a:bodyPr/>
          <a:lstStyle/>
          <a:p>
            <a:endParaRPr lang="en-US"/>
          </a:p>
        </p:txBody>
      </p:sp>
      <p:pic>
        <p:nvPicPr>
          <p:cNvPr id="26633" name="Picture 2"/>
          <p:cNvPicPr>
            <a:picLocks noChangeAspect="1" noChangeArrowheads="1"/>
          </p:cNvPicPr>
          <p:nvPr/>
        </p:nvPicPr>
        <p:blipFill>
          <a:blip r:embed="rId2"/>
          <a:srcRect/>
          <a:stretch>
            <a:fillRect/>
          </a:stretch>
        </p:blipFill>
        <p:spPr bwMode="auto">
          <a:xfrm>
            <a:off x="4714875" y="2428875"/>
            <a:ext cx="3243263" cy="2357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08050" y="714375"/>
            <a:ext cx="7696200" cy="554038"/>
          </a:xfrm>
          <a:prstGeom prst="rect">
            <a:avLst/>
          </a:prstGeom>
        </p:spPr>
        <p:txBody>
          <a:bodyPr/>
          <a:lstStyle/>
          <a:p>
            <a:pPr eaLnBrk="0" hangingPunct="0">
              <a:defRPr/>
            </a:pPr>
            <a:r>
              <a:rPr lang="en-US" sz="3200" kern="0" dirty="0">
                <a:solidFill>
                  <a:srgbClr val="3333FF"/>
                </a:solidFill>
                <a:latin typeface="+mj-lt"/>
                <a:ea typeface="+mj-ea"/>
                <a:cs typeface="+mj-cs"/>
              </a:rPr>
              <a:t>Circuit of Half Adder</a:t>
            </a:r>
          </a:p>
        </p:txBody>
      </p:sp>
      <p:sp>
        <p:nvSpPr>
          <p:cNvPr id="5" name="Content Placeholder 2"/>
          <p:cNvSpPr txBox="1">
            <a:spLocks/>
          </p:cNvSpPr>
          <p:nvPr/>
        </p:nvSpPr>
        <p:spPr>
          <a:xfrm>
            <a:off x="950913" y="1557338"/>
            <a:ext cx="7653337" cy="4525962"/>
          </a:xfrm>
          <a:prstGeom prst="rect">
            <a:avLst/>
          </a:prstGeom>
        </p:spPr>
        <p:txBody>
          <a:bodyPr/>
          <a:lstStyle/>
          <a:p>
            <a:pPr algn="just" eaLnBrk="0" hangingPunct="0">
              <a:spcBef>
                <a:spcPct val="20000"/>
              </a:spcBef>
              <a:defRPr/>
            </a:pPr>
            <a:endParaRPr lang="en-US" sz="2400" kern="0" dirty="0">
              <a:solidFill>
                <a:srgbClr val="00CC00"/>
              </a:solidFill>
              <a:latin typeface="+mn-lt"/>
              <a:cs typeface="+mn-cs"/>
            </a:endParaRPr>
          </a:p>
          <a:p>
            <a:pPr marL="228600" indent="-228600">
              <a:buFont typeface="Arial" pitchFamily="34" charset="0"/>
              <a:buChar char="•"/>
              <a:defRPr/>
            </a:pPr>
            <a:r>
              <a:rPr lang="en-US" sz="2800" dirty="0">
                <a:solidFill>
                  <a:srgbClr val="00CC00"/>
                </a:solidFill>
              </a:rPr>
              <a:t>Sum = </a:t>
            </a:r>
            <a:r>
              <a:rPr lang="en-US" sz="2800" i="1" dirty="0">
                <a:solidFill>
                  <a:srgbClr val="00CC00"/>
                </a:solidFill>
              </a:rPr>
              <a:t>x</a:t>
            </a:r>
            <a:r>
              <a:rPr lang="en-US" sz="2800" dirty="0">
                <a:solidFill>
                  <a:srgbClr val="00CC00"/>
                </a:solidFill>
              </a:rPr>
              <a:t> </a:t>
            </a:r>
            <a:r>
              <a:rPr lang="en-US" sz="2800" dirty="0">
                <a:solidFill>
                  <a:srgbClr val="3333FF"/>
                </a:solidFill>
              </a:rPr>
              <a:t>XOR</a:t>
            </a:r>
            <a:r>
              <a:rPr lang="en-US" sz="2800" dirty="0">
                <a:solidFill>
                  <a:srgbClr val="00CC00"/>
                </a:solidFill>
              </a:rPr>
              <a:t> </a:t>
            </a:r>
            <a:r>
              <a:rPr lang="en-US" sz="2800" i="1" dirty="0">
                <a:solidFill>
                  <a:srgbClr val="00CC00"/>
                </a:solidFill>
              </a:rPr>
              <a:t>y</a:t>
            </a:r>
            <a:endParaRPr lang="en-US" sz="2800" dirty="0">
              <a:solidFill>
                <a:srgbClr val="00CC00"/>
              </a:solidFill>
            </a:endParaRPr>
          </a:p>
          <a:p>
            <a:pPr marL="228600" indent="-228600">
              <a:buFont typeface="Arial" pitchFamily="34" charset="0"/>
              <a:buChar char="•"/>
              <a:defRPr/>
            </a:pPr>
            <a:r>
              <a:rPr lang="en-US" sz="2800" dirty="0">
                <a:solidFill>
                  <a:srgbClr val="00CC00"/>
                </a:solidFill>
              </a:rPr>
              <a:t>Carry = </a:t>
            </a:r>
            <a:r>
              <a:rPr lang="en-US" sz="2800" i="1" dirty="0">
                <a:solidFill>
                  <a:srgbClr val="00CC00"/>
                </a:solidFill>
              </a:rPr>
              <a:t>x</a:t>
            </a:r>
            <a:r>
              <a:rPr lang="en-US" sz="2800" dirty="0">
                <a:solidFill>
                  <a:srgbClr val="00CC00"/>
                </a:solidFill>
              </a:rPr>
              <a:t> </a:t>
            </a:r>
            <a:r>
              <a:rPr lang="en-US" sz="2800" dirty="0">
                <a:solidFill>
                  <a:srgbClr val="3333FF"/>
                </a:solidFill>
              </a:rPr>
              <a:t>AND</a:t>
            </a:r>
            <a:r>
              <a:rPr lang="en-US" sz="2800" dirty="0">
                <a:solidFill>
                  <a:srgbClr val="00CC00"/>
                </a:solidFill>
              </a:rPr>
              <a:t> </a:t>
            </a:r>
            <a:r>
              <a:rPr lang="en-US" sz="2800" i="1" dirty="0">
                <a:solidFill>
                  <a:srgbClr val="00CC00"/>
                </a:solidFill>
              </a:rPr>
              <a:t>y</a:t>
            </a:r>
            <a:endParaRPr lang="en-US" sz="2800" dirty="0">
              <a:solidFill>
                <a:srgbClr val="00CC00"/>
              </a:solidFill>
            </a:endParaRPr>
          </a:p>
          <a:p>
            <a:pPr algn="just" eaLnBrk="0" hangingPunct="0">
              <a:spcBef>
                <a:spcPct val="20000"/>
              </a:spcBef>
              <a:defRPr/>
            </a:pPr>
            <a:endParaRPr lang="en-US" sz="2400" kern="0" dirty="0">
              <a:solidFill>
                <a:srgbClr val="00CC00"/>
              </a:solidFill>
              <a:latin typeface="+mn-lt"/>
              <a:cs typeface="+mn-cs"/>
            </a:endParaRPr>
          </a:p>
          <a:p>
            <a:pPr algn="just" eaLnBrk="0" hangingPunct="0">
              <a:spcBef>
                <a:spcPct val="20000"/>
              </a:spcBef>
              <a:defRPr/>
            </a:pPr>
            <a:endParaRPr lang="en-US" sz="2400" kern="0" dirty="0">
              <a:solidFill>
                <a:srgbClr val="00CC00"/>
              </a:solidFill>
              <a:latin typeface="+mn-lt"/>
              <a:cs typeface="+mn-cs"/>
            </a:endParaRPr>
          </a:p>
        </p:txBody>
      </p:sp>
      <p:sp>
        <p:nvSpPr>
          <p:cNvPr id="1029"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1030"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pic>
        <p:nvPicPr>
          <p:cNvPr id="1031" name="Picture 2"/>
          <p:cNvPicPr>
            <a:picLocks noChangeAspect="1" noChangeArrowheads="1"/>
          </p:cNvPicPr>
          <p:nvPr/>
        </p:nvPicPr>
        <p:blipFill>
          <a:blip r:embed="rId3"/>
          <a:srcRect/>
          <a:stretch>
            <a:fillRect/>
          </a:stretch>
        </p:blipFill>
        <p:spPr bwMode="auto">
          <a:xfrm>
            <a:off x="5289550" y="1557338"/>
            <a:ext cx="3243263" cy="2357437"/>
          </a:xfrm>
          <a:prstGeom prst="rect">
            <a:avLst/>
          </a:prstGeom>
          <a:noFill/>
          <a:ln w="9525">
            <a:noFill/>
            <a:miter lim="800000"/>
            <a:headEnd/>
            <a:tailEnd/>
          </a:ln>
        </p:spPr>
      </p:pic>
      <p:grpSp>
        <p:nvGrpSpPr>
          <p:cNvPr id="2" name="Group 13"/>
          <p:cNvGrpSpPr>
            <a:grpSpLocks/>
          </p:cNvGrpSpPr>
          <p:nvPr/>
        </p:nvGrpSpPr>
        <p:grpSpPr bwMode="auto">
          <a:xfrm>
            <a:off x="971550" y="4076700"/>
            <a:ext cx="7508875" cy="2520950"/>
            <a:chOff x="384" y="576"/>
            <a:chExt cx="5280" cy="2062"/>
          </a:xfrm>
        </p:grpSpPr>
        <p:sp>
          <p:nvSpPr>
            <p:cNvPr id="1033" name="Rectangle 11"/>
            <p:cNvSpPr>
              <a:spLocks noChangeArrowheads="1"/>
            </p:cNvSpPr>
            <p:nvPr/>
          </p:nvSpPr>
          <p:spPr bwMode="auto">
            <a:xfrm>
              <a:off x="384" y="718"/>
              <a:ext cx="5280" cy="1920"/>
            </a:xfrm>
            <a:prstGeom prst="rect">
              <a:avLst/>
            </a:prstGeom>
            <a:solidFill>
              <a:schemeClr val="bg1"/>
            </a:solidFill>
            <a:ln w="9525" algn="ctr">
              <a:solidFill>
                <a:schemeClr val="bg1"/>
              </a:solidFill>
              <a:miter lim="800000"/>
              <a:headEnd/>
              <a:tailEnd/>
            </a:ln>
          </p:spPr>
          <p:txBody>
            <a:bodyPr wrap="none" anchor="ctr"/>
            <a:lstStyle/>
            <a:p>
              <a:endParaRPr lang="en-US"/>
            </a:p>
          </p:txBody>
        </p:sp>
        <p:graphicFrame>
          <p:nvGraphicFramePr>
            <p:cNvPr id="1026" name="Object 122"/>
            <p:cNvGraphicFramePr>
              <a:graphicFrameLocks noChangeAspect="1"/>
            </p:cNvGraphicFramePr>
            <p:nvPr/>
          </p:nvGraphicFramePr>
          <p:xfrm>
            <a:off x="432" y="576"/>
            <a:ext cx="5177" cy="1815"/>
          </p:xfrm>
          <a:graphic>
            <a:graphicData uri="http://schemas.openxmlformats.org/presentationml/2006/ole">
              <p:oleObj spid="_x0000_s1026" name="Visio" r:id="rId4" imgW="2055266" imgH="721462"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27088" y="630238"/>
            <a:ext cx="7696200" cy="1143000"/>
          </a:xfrm>
          <a:prstGeom prst="rect">
            <a:avLst/>
          </a:prstGeom>
        </p:spPr>
        <p:txBody>
          <a:bodyPr/>
          <a:lstStyle/>
          <a:p>
            <a:pPr eaLnBrk="0" hangingPunct="0">
              <a:defRPr/>
            </a:pPr>
            <a:r>
              <a:rPr lang="en-US" sz="3200" kern="0" dirty="0">
                <a:solidFill>
                  <a:srgbClr val="3333FF"/>
                </a:solidFill>
                <a:latin typeface="+mj-lt"/>
                <a:ea typeface="+mj-ea"/>
                <a:cs typeface="+mj-cs"/>
              </a:rPr>
              <a:t>Using Half adders</a:t>
            </a:r>
          </a:p>
        </p:txBody>
      </p:sp>
      <p:sp>
        <p:nvSpPr>
          <p:cNvPr id="27651" name="Content Placeholder 2"/>
          <p:cNvSpPr txBox="1">
            <a:spLocks/>
          </p:cNvSpPr>
          <p:nvPr/>
        </p:nvSpPr>
        <p:spPr bwMode="auto">
          <a:xfrm>
            <a:off x="950913" y="1557338"/>
            <a:ext cx="7653337" cy="4525962"/>
          </a:xfrm>
          <a:prstGeom prst="rect">
            <a:avLst/>
          </a:prstGeom>
          <a:noFill/>
          <a:ln w="9525">
            <a:noFill/>
            <a:miter lim="800000"/>
            <a:headEnd/>
            <a:tailEnd/>
          </a:ln>
        </p:spPr>
        <p:txBody>
          <a:bodyPr/>
          <a:lstStyle/>
          <a:p>
            <a:pPr>
              <a:buFont typeface="Arial" charset="0"/>
              <a:buChar char="•"/>
            </a:pPr>
            <a:endParaRPr lang="en-US" sz="2400">
              <a:solidFill>
                <a:srgbClr val="00CC00"/>
              </a:solidFill>
            </a:endParaRPr>
          </a:p>
        </p:txBody>
      </p:sp>
      <p:sp>
        <p:nvSpPr>
          <p:cNvPr id="27652"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27653"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27654" name="Rectangle 91"/>
          <p:cNvSpPr>
            <a:spLocks noChangeArrowheads="1"/>
          </p:cNvSpPr>
          <p:nvPr/>
        </p:nvSpPr>
        <p:spPr bwMode="auto">
          <a:xfrm>
            <a:off x="1000125" y="1571625"/>
            <a:ext cx="7000875" cy="1131888"/>
          </a:xfrm>
          <a:prstGeom prst="rect">
            <a:avLst/>
          </a:prstGeom>
          <a:noFill/>
          <a:ln w="9525">
            <a:noFill/>
            <a:miter lim="800000"/>
            <a:headEnd/>
            <a:tailEnd/>
          </a:ln>
        </p:spPr>
        <p:txBody>
          <a:bodyPr>
            <a:spAutoFit/>
          </a:bodyPr>
          <a:lstStyle/>
          <a:p>
            <a:pPr>
              <a:lnSpc>
                <a:spcPct val="150000"/>
              </a:lnSpc>
              <a:buFont typeface="Arial" charset="0"/>
              <a:buChar char="•"/>
            </a:pPr>
            <a:r>
              <a:rPr lang="en-US" sz="2400">
                <a:solidFill>
                  <a:srgbClr val="00CC00"/>
                </a:solidFill>
              </a:rPr>
              <a:t>We can then use a half-adder to compute the sum of two Boolean numbers</a:t>
            </a:r>
          </a:p>
        </p:txBody>
      </p:sp>
      <p:sp>
        <p:nvSpPr>
          <p:cNvPr id="27655" name="Rectangle 4"/>
          <p:cNvSpPr>
            <a:spLocks noChangeArrowheads="1"/>
          </p:cNvSpPr>
          <p:nvPr/>
        </p:nvSpPr>
        <p:spPr bwMode="auto">
          <a:xfrm>
            <a:off x="3505200" y="3429000"/>
            <a:ext cx="1981200" cy="1143000"/>
          </a:xfrm>
          <a:prstGeom prst="rect">
            <a:avLst/>
          </a:prstGeom>
          <a:noFill/>
          <a:ln w="9525">
            <a:noFill/>
            <a:miter lim="800000"/>
            <a:headEnd/>
            <a:tailEnd/>
          </a:ln>
        </p:spPr>
        <p:txBody>
          <a:bodyPr/>
          <a:lstStyle/>
          <a:p>
            <a:pPr marL="342900" indent="-342900" algn="r">
              <a:spcBef>
                <a:spcPct val="20000"/>
              </a:spcBef>
            </a:pPr>
            <a:r>
              <a:rPr lang="en-US" sz="2800"/>
              <a:t> 1  1  0  0</a:t>
            </a:r>
          </a:p>
          <a:p>
            <a:pPr marL="342900" indent="-342900" algn="r">
              <a:spcBef>
                <a:spcPct val="20000"/>
              </a:spcBef>
            </a:pPr>
            <a:r>
              <a:rPr lang="en-US" sz="2800" u="sng">
                <a:sym typeface="Symbol" pitchFamily="18" charset="2"/>
              </a:rPr>
              <a:t>+ </a:t>
            </a:r>
            <a:r>
              <a:rPr lang="en-US" sz="2800" u="sng"/>
              <a:t>1  1  1  0</a:t>
            </a:r>
            <a:endParaRPr lang="en-US" sz="2800"/>
          </a:p>
        </p:txBody>
      </p:sp>
      <p:sp>
        <p:nvSpPr>
          <p:cNvPr id="94" name="Rectangle 5"/>
          <p:cNvSpPr>
            <a:spLocks noChangeArrowheads="1"/>
          </p:cNvSpPr>
          <p:nvPr/>
        </p:nvSpPr>
        <p:spPr bwMode="auto">
          <a:xfrm>
            <a:off x="5105400" y="4419600"/>
            <a:ext cx="381000" cy="533400"/>
          </a:xfrm>
          <a:prstGeom prst="rect">
            <a:avLst/>
          </a:prstGeom>
          <a:noFill/>
          <a:ln w="9525">
            <a:noFill/>
            <a:miter lim="800000"/>
            <a:headEnd/>
            <a:tailEnd/>
          </a:ln>
        </p:spPr>
        <p:txBody>
          <a:bodyPr/>
          <a:lstStyle/>
          <a:p>
            <a:pPr marL="342900" indent="-342900" algn="ctr">
              <a:spcBef>
                <a:spcPct val="20000"/>
              </a:spcBef>
            </a:pPr>
            <a:r>
              <a:rPr lang="en-US" sz="2800"/>
              <a:t>0</a:t>
            </a:r>
          </a:p>
        </p:txBody>
      </p:sp>
      <p:sp>
        <p:nvSpPr>
          <p:cNvPr id="95" name="Rectangle 6"/>
          <p:cNvSpPr>
            <a:spLocks noChangeArrowheads="1"/>
          </p:cNvSpPr>
          <p:nvPr/>
        </p:nvSpPr>
        <p:spPr bwMode="auto">
          <a:xfrm>
            <a:off x="4724400" y="4419600"/>
            <a:ext cx="381000" cy="533400"/>
          </a:xfrm>
          <a:prstGeom prst="rect">
            <a:avLst/>
          </a:prstGeom>
          <a:noFill/>
          <a:ln w="9525">
            <a:noFill/>
            <a:miter lim="800000"/>
            <a:headEnd/>
            <a:tailEnd/>
          </a:ln>
        </p:spPr>
        <p:txBody>
          <a:bodyPr/>
          <a:lstStyle/>
          <a:p>
            <a:pPr marL="342900" indent="-342900" algn="ctr">
              <a:spcBef>
                <a:spcPct val="20000"/>
              </a:spcBef>
            </a:pPr>
            <a:r>
              <a:rPr lang="en-US" sz="2800"/>
              <a:t>1</a:t>
            </a:r>
          </a:p>
        </p:txBody>
      </p:sp>
      <p:sp>
        <p:nvSpPr>
          <p:cNvPr id="96" name="Rectangle 7"/>
          <p:cNvSpPr>
            <a:spLocks noChangeArrowheads="1"/>
          </p:cNvSpPr>
          <p:nvPr/>
        </p:nvSpPr>
        <p:spPr bwMode="auto">
          <a:xfrm>
            <a:off x="4343400" y="4419600"/>
            <a:ext cx="381000" cy="533400"/>
          </a:xfrm>
          <a:prstGeom prst="rect">
            <a:avLst/>
          </a:prstGeom>
          <a:noFill/>
          <a:ln w="9525">
            <a:noFill/>
            <a:miter lim="800000"/>
            <a:headEnd/>
            <a:tailEnd/>
          </a:ln>
        </p:spPr>
        <p:txBody>
          <a:bodyPr/>
          <a:lstStyle/>
          <a:p>
            <a:pPr marL="342900" indent="-342900" algn="ctr">
              <a:spcBef>
                <a:spcPct val="20000"/>
              </a:spcBef>
            </a:pPr>
            <a:r>
              <a:rPr lang="en-US" sz="2800"/>
              <a:t>0</a:t>
            </a:r>
          </a:p>
        </p:txBody>
      </p:sp>
      <p:sp>
        <p:nvSpPr>
          <p:cNvPr id="97" name="Rectangle 8"/>
          <p:cNvSpPr>
            <a:spLocks noChangeArrowheads="1"/>
          </p:cNvSpPr>
          <p:nvPr/>
        </p:nvSpPr>
        <p:spPr bwMode="auto">
          <a:xfrm>
            <a:off x="3962400" y="4419600"/>
            <a:ext cx="381000" cy="533400"/>
          </a:xfrm>
          <a:prstGeom prst="rect">
            <a:avLst/>
          </a:prstGeom>
          <a:noFill/>
          <a:ln w="9525">
            <a:noFill/>
            <a:miter lim="800000"/>
            <a:headEnd/>
            <a:tailEnd/>
          </a:ln>
        </p:spPr>
        <p:txBody>
          <a:bodyPr/>
          <a:lstStyle/>
          <a:p>
            <a:pPr marL="342900" indent="-342900" algn="ctr">
              <a:spcBef>
                <a:spcPct val="20000"/>
              </a:spcBef>
            </a:pPr>
            <a:r>
              <a:rPr lang="en-US" sz="2800"/>
              <a:t>?</a:t>
            </a:r>
          </a:p>
        </p:txBody>
      </p:sp>
      <p:sp>
        <p:nvSpPr>
          <p:cNvPr id="98" name="Rectangle 16"/>
          <p:cNvSpPr>
            <a:spLocks noChangeArrowheads="1"/>
          </p:cNvSpPr>
          <p:nvPr/>
        </p:nvSpPr>
        <p:spPr bwMode="auto">
          <a:xfrm>
            <a:off x="4724400" y="3048000"/>
            <a:ext cx="381000" cy="533400"/>
          </a:xfrm>
          <a:prstGeom prst="rect">
            <a:avLst/>
          </a:prstGeom>
          <a:noFill/>
          <a:ln w="9525">
            <a:noFill/>
            <a:miter lim="800000"/>
            <a:headEnd/>
            <a:tailEnd/>
          </a:ln>
        </p:spPr>
        <p:txBody>
          <a:bodyPr/>
          <a:lstStyle/>
          <a:p>
            <a:pPr marL="342900" indent="-342900" algn="ctr">
              <a:spcBef>
                <a:spcPct val="20000"/>
              </a:spcBef>
            </a:pPr>
            <a:r>
              <a:rPr lang="en-US" sz="2800">
                <a:solidFill>
                  <a:schemeClr val="accent1"/>
                </a:solidFill>
              </a:rPr>
              <a:t>0</a:t>
            </a:r>
          </a:p>
        </p:txBody>
      </p:sp>
      <p:sp>
        <p:nvSpPr>
          <p:cNvPr id="99" name="Rectangle 17"/>
          <p:cNvSpPr>
            <a:spLocks noChangeArrowheads="1"/>
          </p:cNvSpPr>
          <p:nvPr/>
        </p:nvSpPr>
        <p:spPr bwMode="auto">
          <a:xfrm>
            <a:off x="4343400" y="3048000"/>
            <a:ext cx="381000" cy="533400"/>
          </a:xfrm>
          <a:prstGeom prst="rect">
            <a:avLst/>
          </a:prstGeom>
          <a:noFill/>
          <a:ln w="9525">
            <a:noFill/>
            <a:miter lim="800000"/>
            <a:headEnd/>
            <a:tailEnd/>
          </a:ln>
        </p:spPr>
        <p:txBody>
          <a:bodyPr/>
          <a:lstStyle/>
          <a:p>
            <a:pPr marL="342900" indent="-342900" algn="ctr">
              <a:spcBef>
                <a:spcPct val="20000"/>
              </a:spcBef>
            </a:pPr>
            <a:r>
              <a:rPr lang="en-US" sz="2800">
                <a:solidFill>
                  <a:schemeClr val="accent1"/>
                </a:solidFill>
              </a:rPr>
              <a:t>0</a:t>
            </a:r>
          </a:p>
        </p:txBody>
      </p:sp>
      <p:sp>
        <p:nvSpPr>
          <p:cNvPr id="100" name="Rectangle 18"/>
          <p:cNvSpPr>
            <a:spLocks noChangeArrowheads="1"/>
          </p:cNvSpPr>
          <p:nvPr/>
        </p:nvSpPr>
        <p:spPr bwMode="auto">
          <a:xfrm>
            <a:off x="3962400" y="3048000"/>
            <a:ext cx="381000" cy="533400"/>
          </a:xfrm>
          <a:prstGeom prst="rect">
            <a:avLst/>
          </a:prstGeom>
          <a:noFill/>
          <a:ln w="9525">
            <a:noFill/>
            <a:miter lim="800000"/>
            <a:headEnd/>
            <a:tailEnd/>
          </a:ln>
        </p:spPr>
        <p:txBody>
          <a:bodyPr/>
          <a:lstStyle/>
          <a:p>
            <a:pPr marL="342900" indent="-342900" algn="ctr">
              <a:spcBef>
                <a:spcPct val="20000"/>
              </a:spcBef>
            </a:pPr>
            <a:r>
              <a:rPr lang="en-US" sz="2800">
                <a:solidFill>
                  <a:schemeClr val="accent1"/>
                </a:solidFill>
              </a:rPr>
              <a:t>1</a:t>
            </a:r>
          </a:p>
        </p:txBody>
      </p:sp>
      <p:grpSp>
        <p:nvGrpSpPr>
          <p:cNvPr id="2" name="Group 77"/>
          <p:cNvGrpSpPr>
            <a:grpSpLocks/>
          </p:cNvGrpSpPr>
          <p:nvPr/>
        </p:nvGrpSpPr>
        <p:grpSpPr bwMode="auto">
          <a:xfrm>
            <a:off x="3962400" y="3048000"/>
            <a:ext cx="381000" cy="1371600"/>
            <a:chOff x="3744" y="2016"/>
            <a:chExt cx="240" cy="864"/>
          </a:xfrm>
        </p:grpSpPr>
        <p:sp>
          <p:nvSpPr>
            <p:cNvPr id="27685" name="Oval 42"/>
            <p:cNvSpPr>
              <a:spLocks noChangeArrowheads="1"/>
            </p:cNvSpPr>
            <p:nvPr/>
          </p:nvSpPr>
          <p:spPr bwMode="auto">
            <a:xfrm>
              <a:off x="3744" y="2304"/>
              <a:ext cx="240" cy="288"/>
            </a:xfrm>
            <a:prstGeom prst="ellipse">
              <a:avLst/>
            </a:prstGeom>
            <a:noFill/>
            <a:ln w="25400" algn="ctr">
              <a:solidFill>
                <a:srgbClr val="CC99FF"/>
              </a:solidFill>
              <a:round/>
              <a:headEnd/>
              <a:tailEnd/>
            </a:ln>
          </p:spPr>
          <p:txBody>
            <a:bodyPr wrap="none" anchor="ctr"/>
            <a:lstStyle/>
            <a:p>
              <a:endParaRPr lang="en-US"/>
            </a:p>
          </p:txBody>
        </p:sp>
        <p:sp>
          <p:nvSpPr>
            <p:cNvPr id="27686" name="Oval 43"/>
            <p:cNvSpPr>
              <a:spLocks noChangeArrowheads="1"/>
            </p:cNvSpPr>
            <p:nvPr/>
          </p:nvSpPr>
          <p:spPr bwMode="auto">
            <a:xfrm>
              <a:off x="3744" y="2592"/>
              <a:ext cx="240" cy="288"/>
            </a:xfrm>
            <a:prstGeom prst="ellipse">
              <a:avLst/>
            </a:prstGeom>
            <a:noFill/>
            <a:ln w="25400" algn="ctr">
              <a:solidFill>
                <a:srgbClr val="CC99FF"/>
              </a:solidFill>
              <a:round/>
              <a:headEnd/>
              <a:tailEnd/>
            </a:ln>
          </p:spPr>
          <p:txBody>
            <a:bodyPr wrap="none" anchor="ctr"/>
            <a:lstStyle/>
            <a:p>
              <a:endParaRPr lang="en-US"/>
            </a:p>
          </p:txBody>
        </p:sp>
        <p:sp>
          <p:nvSpPr>
            <p:cNvPr id="27687" name="Oval 45"/>
            <p:cNvSpPr>
              <a:spLocks noChangeArrowheads="1"/>
            </p:cNvSpPr>
            <p:nvPr/>
          </p:nvSpPr>
          <p:spPr bwMode="auto">
            <a:xfrm>
              <a:off x="3744" y="2016"/>
              <a:ext cx="240" cy="288"/>
            </a:xfrm>
            <a:prstGeom prst="ellipse">
              <a:avLst/>
            </a:prstGeom>
            <a:noFill/>
            <a:ln w="25400" algn="ctr">
              <a:solidFill>
                <a:srgbClr val="CC99FF"/>
              </a:solidFill>
              <a:round/>
              <a:headEnd/>
              <a:tailEnd/>
            </a:ln>
          </p:spPr>
          <p:txBody>
            <a:bodyPr wrap="none" anchor="ctr"/>
            <a:lstStyle/>
            <a:p>
              <a:endParaRPr lang="en-US"/>
            </a:p>
          </p:txBody>
        </p:sp>
      </p:grpSp>
      <p:grpSp>
        <p:nvGrpSpPr>
          <p:cNvPr id="3" name="Group 61"/>
          <p:cNvGrpSpPr>
            <a:grpSpLocks/>
          </p:cNvGrpSpPr>
          <p:nvPr/>
        </p:nvGrpSpPr>
        <p:grpSpPr bwMode="auto">
          <a:xfrm>
            <a:off x="5105400" y="3429000"/>
            <a:ext cx="381000" cy="990600"/>
            <a:chOff x="3984" y="2208"/>
            <a:chExt cx="240" cy="624"/>
          </a:xfrm>
        </p:grpSpPr>
        <p:sp>
          <p:nvSpPr>
            <p:cNvPr id="27683" name="Oval 9"/>
            <p:cNvSpPr>
              <a:spLocks noChangeArrowheads="1"/>
            </p:cNvSpPr>
            <p:nvPr/>
          </p:nvSpPr>
          <p:spPr bwMode="auto">
            <a:xfrm>
              <a:off x="3984" y="2208"/>
              <a:ext cx="240" cy="288"/>
            </a:xfrm>
            <a:prstGeom prst="ellipse">
              <a:avLst/>
            </a:prstGeom>
            <a:noFill/>
            <a:ln w="25400" algn="ctr">
              <a:solidFill>
                <a:srgbClr val="CC99FF"/>
              </a:solidFill>
              <a:round/>
              <a:headEnd/>
              <a:tailEnd/>
            </a:ln>
          </p:spPr>
          <p:txBody>
            <a:bodyPr wrap="none" anchor="ctr"/>
            <a:lstStyle/>
            <a:p>
              <a:endParaRPr lang="en-US"/>
            </a:p>
          </p:txBody>
        </p:sp>
        <p:sp>
          <p:nvSpPr>
            <p:cNvPr id="27684" name="Oval 10"/>
            <p:cNvSpPr>
              <a:spLocks noChangeArrowheads="1"/>
            </p:cNvSpPr>
            <p:nvPr/>
          </p:nvSpPr>
          <p:spPr bwMode="auto">
            <a:xfrm>
              <a:off x="3984" y="2544"/>
              <a:ext cx="240" cy="288"/>
            </a:xfrm>
            <a:prstGeom prst="ellipse">
              <a:avLst/>
            </a:prstGeom>
            <a:noFill/>
            <a:ln w="25400" algn="ctr">
              <a:solidFill>
                <a:srgbClr val="CC99FF"/>
              </a:solidFill>
              <a:round/>
              <a:headEnd/>
              <a:tailEnd/>
            </a:ln>
          </p:spPr>
          <p:txBody>
            <a:bodyPr wrap="none" anchor="ctr"/>
            <a:lstStyle/>
            <a:p>
              <a:endParaRPr lang="en-US"/>
            </a:p>
          </p:txBody>
        </p:sp>
      </p:grpSp>
      <p:grpSp>
        <p:nvGrpSpPr>
          <p:cNvPr id="4" name="Group 62"/>
          <p:cNvGrpSpPr>
            <a:grpSpLocks/>
          </p:cNvGrpSpPr>
          <p:nvPr/>
        </p:nvGrpSpPr>
        <p:grpSpPr bwMode="auto">
          <a:xfrm>
            <a:off x="5029200" y="3352800"/>
            <a:ext cx="533400" cy="1295400"/>
            <a:chOff x="3936" y="2160"/>
            <a:chExt cx="336" cy="816"/>
          </a:xfrm>
        </p:grpSpPr>
        <p:sp>
          <p:nvSpPr>
            <p:cNvPr id="27680" name="Freeform 20"/>
            <p:cNvSpPr>
              <a:spLocks/>
            </p:cNvSpPr>
            <p:nvPr/>
          </p:nvSpPr>
          <p:spPr bwMode="auto">
            <a:xfrm>
              <a:off x="4176" y="2784"/>
              <a:ext cx="48" cy="192"/>
            </a:xfrm>
            <a:custGeom>
              <a:avLst/>
              <a:gdLst>
                <a:gd name="T0" fmla="*/ 0 w 48"/>
                <a:gd name="T1" fmla="*/ 0 h 192"/>
                <a:gd name="T2" fmla="*/ 48 w 48"/>
                <a:gd name="T3" fmla="*/ 96 h 192"/>
                <a:gd name="T4" fmla="*/ 0 w 48"/>
                <a:gd name="T5" fmla="*/ 192 h 192"/>
                <a:gd name="T6" fmla="*/ 0 60000 65536"/>
                <a:gd name="T7" fmla="*/ 0 60000 65536"/>
                <a:gd name="T8" fmla="*/ 0 60000 65536"/>
                <a:gd name="T9" fmla="*/ 0 w 48"/>
                <a:gd name="T10" fmla="*/ 0 h 192"/>
                <a:gd name="T11" fmla="*/ 48 w 48"/>
                <a:gd name="T12" fmla="*/ 192 h 192"/>
              </a:gdLst>
              <a:ahLst/>
              <a:cxnLst>
                <a:cxn ang="T6">
                  <a:pos x="T0" y="T1"/>
                </a:cxn>
                <a:cxn ang="T7">
                  <a:pos x="T2" y="T3"/>
                </a:cxn>
                <a:cxn ang="T8">
                  <a:pos x="T4" y="T5"/>
                </a:cxn>
              </a:cxnLst>
              <a:rect l="T9" t="T10" r="T11" b="T12"/>
              <a:pathLst>
                <a:path w="48" h="192">
                  <a:moveTo>
                    <a:pt x="0" y="0"/>
                  </a:moveTo>
                  <a:cubicBezTo>
                    <a:pt x="24" y="32"/>
                    <a:pt x="48" y="64"/>
                    <a:pt x="48" y="96"/>
                  </a:cubicBezTo>
                  <a:cubicBezTo>
                    <a:pt x="48" y="128"/>
                    <a:pt x="32" y="144"/>
                    <a:pt x="0" y="192"/>
                  </a:cubicBezTo>
                </a:path>
              </a:pathLst>
            </a:custGeom>
            <a:noFill/>
            <a:ln w="25400">
              <a:solidFill>
                <a:srgbClr val="CC99FF"/>
              </a:solidFill>
              <a:round/>
              <a:headEnd/>
              <a:tailEnd type="triangle" w="lg" len="lg"/>
            </a:ln>
          </p:spPr>
          <p:txBody>
            <a:bodyPr wrap="none" anchor="ctr"/>
            <a:lstStyle/>
            <a:p>
              <a:endParaRPr lang="en-US"/>
            </a:p>
          </p:txBody>
        </p:sp>
        <p:sp>
          <p:nvSpPr>
            <p:cNvPr id="27681" name="Freeform 23"/>
            <p:cNvSpPr>
              <a:spLocks/>
            </p:cNvSpPr>
            <p:nvPr/>
          </p:nvSpPr>
          <p:spPr bwMode="auto">
            <a:xfrm>
              <a:off x="4176" y="2448"/>
              <a:ext cx="96" cy="528"/>
            </a:xfrm>
            <a:custGeom>
              <a:avLst/>
              <a:gdLst>
                <a:gd name="T0" fmla="*/ 0 w 96"/>
                <a:gd name="T1" fmla="*/ 0 h 528"/>
                <a:gd name="T2" fmla="*/ 96 w 96"/>
                <a:gd name="T3" fmla="*/ 240 h 528"/>
                <a:gd name="T4" fmla="*/ 0 w 96"/>
                <a:gd name="T5" fmla="*/ 528 h 528"/>
                <a:gd name="T6" fmla="*/ 0 60000 65536"/>
                <a:gd name="T7" fmla="*/ 0 60000 65536"/>
                <a:gd name="T8" fmla="*/ 0 60000 65536"/>
                <a:gd name="T9" fmla="*/ 0 w 96"/>
                <a:gd name="T10" fmla="*/ 0 h 528"/>
                <a:gd name="T11" fmla="*/ 96 w 96"/>
                <a:gd name="T12" fmla="*/ 528 h 528"/>
              </a:gdLst>
              <a:ahLst/>
              <a:cxnLst>
                <a:cxn ang="T6">
                  <a:pos x="T0" y="T1"/>
                </a:cxn>
                <a:cxn ang="T7">
                  <a:pos x="T2" y="T3"/>
                </a:cxn>
                <a:cxn ang="T8">
                  <a:pos x="T4" y="T5"/>
                </a:cxn>
              </a:cxnLst>
              <a:rect l="T9" t="T10" r="T11" b="T12"/>
              <a:pathLst>
                <a:path w="96" h="528">
                  <a:moveTo>
                    <a:pt x="0" y="0"/>
                  </a:moveTo>
                  <a:cubicBezTo>
                    <a:pt x="48" y="76"/>
                    <a:pt x="96" y="152"/>
                    <a:pt x="96" y="240"/>
                  </a:cubicBezTo>
                  <a:cubicBezTo>
                    <a:pt x="96" y="328"/>
                    <a:pt x="40" y="456"/>
                    <a:pt x="0" y="528"/>
                  </a:cubicBezTo>
                </a:path>
              </a:pathLst>
            </a:custGeom>
            <a:noFill/>
            <a:ln w="25400">
              <a:solidFill>
                <a:srgbClr val="CC99FF"/>
              </a:solidFill>
              <a:round/>
              <a:headEnd/>
              <a:tailEnd type="triangle" w="lg" len="lg"/>
            </a:ln>
          </p:spPr>
          <p:txBody>
            <a:bodyPr wrap="none" anchor="ctr"/>
            <a:lstStyle/>
            <a:p>
              <a:endParaRPr lang="en-US"/>
            </a:p>
          </p:txBody>
        </p:sp>
        <p:sp>
          <p:nvSpPr>
            <p:cNvPr id="27682" name="Line 55"/>
            <p:cNvSpPr>
              <a:spLocks noChangeShapeType="1"/>
            </p:cNvSpPr>
            <p:nvPr/>
          </p:nvSpPr>
          <p:spPr bwMode="auto">
            <a:xfrm flipH="1" flipV="1">
              <a:off x="3936" y="2160"/>
              <a:ext cx="144" cy="48"/>
            </a:xfrm>
            <a:prstGeom prst="line">
              <a:avLst/>
            </a:prstGeom>
            <a:noFill/>
            <a:ln w="25400">
              <a:solidFill>
                <a:srgbClr val="CC99FF"/>
              </a:solidFill>
              <a:round/>
              <a:headEnd/>
              <a:tailEnd type="triangle" w="lg" len="lg"/>
            </a:ln>
          </p:spPr>
          <p:txBody>
            <a:bodyPr wrap="none" anchor="ctr"/>
            <a:lstStyle/>
            <a:p>
              <a:endParaRPr lang="en-US"/>
            </a:p>
          </p:txBody>
        </p:sp>
      </p:grpSp>
      <p:grpSp>
        <p:nvGrpSpPr>
          <p:cNvPr id="6" name="Group 63"/>
          <p:cNvGrpSpPr>
            <a:grpSpLocks/>
          </p:cNvGrpSpPr>
          <p:nvPr/>
        </p:nvGrpSpPr>
        <p:grpSpPr bwMode="auto">
          <a:xfrm>
            <a:off x="4724400" y="3429000"/>
            <a:ext cx="381000" cy="990600"/>
            <a:chOff x="3984" y="2208"/>
            <a:chExt cx="240" cy="624"/>
          </a:xfrm>
        </p:grpSpPr>
        <p:sp>
          <p:nvSpPr>
            <p:cNvPr id="27678" name="Oval 64"/>
            <p:cNvSpPr>
              <a:spLocks noChangeArrowheads="1"/>
            </p:cNvSpPr>
            <p:nvPr/>
          </p:nvSpPr>
          <p:spPr bwMode="auto">
            <a:xfrm>
              <a:off x="3984" y="2208"/>
              <a:ext cx="240" cy="288"/>
            </a:xfrm>
            <a:prstGeom prst="ellipse">
              <a:avLst/>
            </a:prstGeom>
            <a:noFill/>
            <a:ln w="25400" algn="ctr">
              <a:solidFill>
                <a:srgbClr val="CC99FF"/>
              </a:solidFill>
              <a:round/>
              <a:headEnd/>
              <a:tailEnd/>
            </a:ln>
          </p:spPr>
          <p:txBody>
            <a:bodyPr wrap="none" anchor="ctr"/>
            <a:lstStyle/>
            <a:p>
              <a:endParaRPr lang="en-US"/>
            </a:p>
          </p:txBody>
        </p:sp>
        <p:sp>
          <p:nvSpPr>
            <p:cNvPr id="27679" name="Oval 65"/>
            <p:cNvSpPr>
              <a:spLocks noChangeArrowheads="1"/>
            </p:cNvSpPr>
            <p:nvPr/>
          </p:nvSpPr>
          <p:spPr bwMode="auto">
            <a:xfrm>
              <a:off x="3984" y="2544"/>
              <a:ext cx="240" cy="288"/>
            </a:xfrm>
            <a:prstGeom prst="ellipse">
              <a:avLst/>
            </a:prstGeom>
            <a:noFill/>
            <a:ln w="25400" algn="ctr">
              <a:solidFill>
                <a:srgbClr val="CC99FF"/>
              </a:solidFill>
              <a:round/>
              <a:headEnd/>
              <a:tailEnd/>
            </a:ln>
          </p:spPr>
          <p:txBody>
            <a:bodyPr wrap="none" anchor="ctr"/>
            <a:lstStyle/>
            <a:p>
              <a:endParaRPr lang="en-US"/>
            </a:p>
          </p:txBody>
        </p:sp>
      </p:grpSp>
      <p:grpSp>
        <p:nvGrpSpPr>
          <p:cNvPr id="7" name="Group 66"/>
          <p:cNvGrpSpPr>
            <a:grpSpLocks/>
          </p:cNvGrpSpPr>
          <p:nvPr/>
        </p:nvGrpSpPr>
        <p:grpSpPr bwMode="auto">
          <a:xfrm>
            <a:off x="4648200" y="3352800"/>
            <a:ext cx="533400" cy="1295400"/>
            <a:chOff x="3936" y="2160"/>
            <a:chExt cx="336" cy="816"/>
          </a:xfrm>
        </p:grpSpPr>
        <p:sp>
          <p:nvSpPr>
            <p:cNvPr id="27675" name="Freeform 67"/>
            <p:cNvSpPr>
              <a:spLocks/>
            </p:cNvSpPr>
            <p:nvPr/>
          </p:nvSpPr>
          <p:spPr bwMode="auto">
            <a:xfrm>
              <a:off x="4176" y="2784"/>
              <a:ext cx="48" cy="192"/>
            </a:xfrm>
            <a:custGeom>
              <a:avLst/>
              <a:gdLst>
                <a:gd name="T0" fmla="*/ 0 w 48"/>
                <a:gd name="T1" fmla="*/ 0 h 192"/>
                <a:gd name="T2" fmla="*/ 48 w 48"/>
                <a:gd name="T3" fmla="*/ 96 h 192"/>
                <a:gd name="T4" fmla="*/ 0 w 48"/>
                <a:gd name="T5" fmla="*/ 192 h 192"/>
                <a:gd name="T6" fmla="*/ 0 60000 65536"/>
                <a:gd name="T7" fmla="*/ 0 60000 65536"/>
                <a:gd name="T8" fmla="*/ 0 60000 65536"/>
                <a:gd name="T9" fmla="*/ 0 w 48"/>
                <a:gd name="T10" fmla="*/ 0 h 192"/>
                <a:gd name="T11" fmla="*/ 48 w 48"/>
                <a:gd name="T12" fmla="*/ 192 h 192"/>
              </a:gdLst>
              <a:ahLst/>
              <a:cxnLst>
                <a:cxn ang="T6">
                  <a:pos x="T0" y="T1"/>
                </a:cxn>
                <a:cxn ang="T7">
                  <a:pos x="T2" y="T3"/>
                </a:cxn>
                <a:cxn ang="T8">
                  <a:pos x="T4" y="T5"/>
                </a:cxn>
              </a:cxnLst>
              <a:rect l="T9" t="T10" r="T11" b="T12"/>
              <a:pathLst>
                <a:path w="48" h="192">
                  <a:moveTo>
                    <a:pt x="0" y="0"/>
                  </a:moveTo>
                  <a:cubicBezTo>
                    <a:pt x="24" y="32"/>
                    <a:pt x="48" y="64"/>
                    <a:pt x="48" y="96"/>
                  </a:cubicBezTo>
                  <a:cubicBezTo>
                    <a:pt x="48" y="128"/>
                    <a:pt x="32" y="144"/>
                    <a:pt x="0" y="192"/>
                  </a:cubicBezTo>
                </a:path>
              </a:pathLst>
            </a:custGeom>
            <a:noFill/>
            <a:ln w="25400">
              <a:solidFill>
                <a:srgbClr val="CC99FF"/>
              </a:solidFill>
              <a:round/>
              <a:headEnd/>
              <a:tailEnd type="triangle" w="lg" len="lg"/>
            </a:ln>
          </p:spPr>
          <p:txBody>
            <a:bodyPr wrap="none" anchor="ctr"/>
            <a:lstStyle/>
            <a:p>
              <a:endParaRPr lang="en-US"/>
            </a:p>
          </p:txBody>
        </p:sp>
        <p:sp>
          <p:nvSpPr>
            <p:cNvPr id="27676" name="Freeform 68"/>
            <p:cNvSpPr>
              <a:spLocks/>
            </p:cNvSpPr>
            <p:nvPr/>
          </p:nvSpPr>
          <p:spPr bwMode="auto">
            <a:xfrm>
              <a:off x="4176" y="2448"/>
              <a:ext cx="96" cy="528"/>
            </a:xfrm>
            <a:custGeom>
              <a:avLst/>
              <a:gdLst>
                <a:gd name="T0" fmla="*/ 0 w 96"/>
                <a:gd name="T1" fmla="*/ 0 h 528"/>
                <a:gd name="T2" fmla="*/ 96 w 96"/>
                <a:gd name="T3" fmla="*/ 240 h 528"/>
                <a:gd name="T4" fmla="*/ 0 w 96"/>
                <a:gd name="T5" fmla="*/ 528 h 528"/>
                <a:gd name="T6" fmla="*/ 0 60000 65536"/>
                <a:gd name="T7" fmla="*/ 0 60000 65536"/>
                <a:gd name="T8" fmla="*/ 0 60000 65536"/>
                <a:gd name="T9" fmla="*/ 0 w 96"/>
                <a:gd name="T10" fmla="*/ 0 h 528"/>
                <a:gd name="T11" fmla="*/ 96 w 96"/>
                <a:gd name="T12" fmla="*/ 528 h 528"/>
              </a:gdLst>
              <a:ahLst/>
              <a:cxnLst>
                <a:cxn ang="T6">
                  <a:pos x="T0" y="T1"/>
                </a:cxn>
                <a:cxn ang="T7">
                  <a:pos x="T2" y="T3"/>
                </a:cxn>
                <a:cxn ang="T8">
                  <a:pos x="T4" y="T5"/>
                </a:cxn>
              </a:cxnLst>
              <a:rect l="T9" t="T10" r="T11" b="T12"/>
              <a:pathLst>
                <a:path w="96" h="528">
                  <a:moveTo>
                    <a:pt x="0" y="0"/>
                  </a:moveTo>
                  <a:cubicBezTo>
                    <a:pt x="48" y="76"/>
                    <a:pt x="96" y="152"/>
                    <a:pt x="96" y="240"/>
                  </a:cubicBezTo>
                  <a:cubicBezTo>
                    <a:pt x="96" y="328"/>
                    <a:pt x="40" y="456"/>
                    <a:pt x="0" y="528"/>
                  </a:cubicBezTo>
                </a:path>
              </a:pathLst>
            </a:custGeom>
            <a:noFill/>
            <a:ln w="25400">
              <a:solidFill>
                <a:srgbClr val="CC99FF"/>
              </a:solidFill>
              <a:round/>
              <a:headEnd/>
              <a:tailEnd type="triangle" w="lg" len="lg"/>
            </a:ln>
          </p:spPr>
          <p:txBody>
            <a:bodyPr wrap="none" anchor="ctr"/>
            <a:lstStyle/>
            <a:p>
              <a:endParaRPr lang="en-US"/>
            </a:p>
          </p:txBody>
        </p:sp>
        <p:sp>
          <p:nvSpPr>
            <p:cNvPr id="27677" name="Line 69"/>
            <p:cNvSpPr>
              <a:spLocks noChangeShapeType="1"/>
            </p:cNvSpPr>
            <p:nvPr/>
          </p:nvSpPr>
          <p:spPr bwMode="auto">
            <a:xfrm flipH="1" flipV="1">
              <a:off x="3936" y="2160"/>
              <a:ext cx="144" cy="48"/>
            </a:xfrm>
            <a:prstGeom prst="line">
              <a:avLst/>
            </a:prstGeom>
            <a:noFill/>
            <a:ln w="25400">
              <a:solidFill>
                <a:srgbClr val="CC99FF"/>
              </a:solidFill>
              <a:round/>
              <a:headEnd/>
              <a:tailEnd type="triangle" w="lg" len="lg"/>
            </a:ln>
          </p:spPr>
          <p:txBody>
            <a:bodyPr wrap="none" anchor="ctr"/>
            <a:lstStyle/>
            <a:p>
              <a:endParaRPr lang="en-US"/>
            </a:p>
          </p:txBody>
        </p:sp>
      </p:grpSp>
      <p:grpSp>
        <p:nvGrpSpPr>
          <p:cNvPr id="8" name="Group 70"/>
          <p:cNvGrpSpPr>
            <a:grpSpLocks/>
          </p:cNvGrpSpPr>
          <p:nvPr/>
        </p:nvGrpSpPr>
        <p:grpSpPr bwMode="auto">
          <a:xfrm>
            <a:off x="4343400" y="3429000"/>
            <a:ext cx="381000" cy="990600"/>
            <a:chOff x="3984" y="2208"/>
            <a:chExt cx="240" cy="624"/>
          </a:xfrm>
        </p:grpSpPr>
        <p:sp>
          <p:nvSpPr>
            <p:cNvPr id="27673" name="Oval 71"/>
            <p:cNvSpPr>
              <a:spLocks noChangeArrowheads="1"/>
            </p:cNvSpPr>
            <p:nvPr/>
          </p:nvSpPr>
          <p:spPr bwMode="auto">
            <a:xfrm>
              <a:off x="3984" y="2208"/>
              <a:ext cx="240" cy="288"/>
            </a:xfrm>
            <a:prstGeom prst="ellipse">
              <a:avLst/>
            </a:prstGeom>
            <a:noFill/>
            <a:ln w="25400" algn="ctr">
              <a:solidFill>
                <a:srgbClr val="CC99FF"/>
              </a:solidFill>
              <a:round/>
              <a:headEnd/>
              <a:tailEnd/>
            </a:ln>
          </p:spPr>
          <p:txBody>
            <a:bodyPr wrap="none" anchor="ctr"/>
            <a:lstStyle/>
            <a:p>
              <a:endParaRPr lang="en-US"/>
            </a:p>
          </p:txBody>
        </p:sp>
        <p:sp>
          <p:nvSpPr>
            <p:cNvPr id="27674" name="Oval 72"/>
            <p:cNvSpPr>
              <a:spLocks noChangeArrowheads="1"/>
            </p:cNvSpPr>
            <p:nvPr/>
          </p:nvSpPr>
          <p:spPr bwMode="auto">
            <a:xfrm>
              <a:off x="3984" y="2544"/>
              <a:ext cx="240" cy="288"/>
            </a:xfrm>
            <a:prstGeom prst="ellipse">
              <a:avLst/>
            </a:prstGeom>
            <a:noFill/>
            <a:ln w="25400" algn="ctr">
              <a:solidFill>
                <a:srgbClr val="CC99FF"/>
              </a:solidFill>
              <a:round/>
              <a:headEnd/>
              <a:tailEnd/>
            </a:ln>
          </p:spPr>
          <p:txBody>
            <a:bodyPr wrap="none" anchor="ctr"/>
            <a:lstStyle/>
            <a:p>
              <a:endParaRPr lang="en-US"/>
            </a:p>
          </p:txBody>
        </p:sp>
      </p:grpSp>
      <p:grpSp>
        <p:nvGrpSpPr>
          <p:cNvPr id="9" name="Group 73"/>
          <p:cNvGrpSpPr>
            <a:grpSpLocks/>
          </p:cNvGrpSpPr>
          <p:nvPr/>
        </p:nvGrpSpPr>
        <p:grpSpPr bwMode="auto">
          <a:xfrm>
            <a:off x="4267200" y="3352800"/>
            <a:ext cx="533400" cy="1295400"/>
            <a:chOff x="3936" y="2160"/>
            <a:chExt cx="336" cy="816"/>
          </a:xfrm>
        </p:grpSpPr>
        <p:sp>
          <p:nvSpPr>
            <p:cNvPr id="27670" name="Freeform 74"/>
            <p:cNvSpPr>
              <a:spLocks/>
            </p:cNvSpPr>
            <p:nvPr/>
          </p:nvSpPr>
          <p:spPr bwMode="auto">
            <a:xfrm>
              <a:off x="4176" y="2784"/>
              <a:ext cx="48" cy="192"/>
            </a:xfrm>
            <a:custGeom>
              <a:avLst/>
              <a:gdLst>
                <a:gd name="T0" fmla="*/ 0 w 48"/>
                <a:gd name="T1" fmla="*/ 0 h 192"/>
                <a:gd name="T2" fmla="*/ 48 w 48"/>
                <a:gd name="T3" fmla="*/ 96 h 192"/>
                <a:gd name="T4" fmla="*/ 0 w 48"/>
                <a:gd name="T5" fmla="*/ 192 h 192"/>
                <a:gd name="T6" fmla="*/ 0 60000 65536"/>
                <a:gd name="T7" fmla="*/ 0 60000 65536"/>
                <a:gd name="T8" fmla="*/ 0 60000 65536"/>
                <a:gd name="T9" fmla="*/ 0 w 48"/>
                <a:gd name="T10" fmla="*/ 0 h 192"/>
                <a:gd name="T11" fmla="*/ 48 w 48"/>
                <a:gd name="T12" fmla="*/ 192 h 192"/>
              </a:gdLst>
              <a:ahLst/>
              <a:cxnLst>
                <a:cxn ang="T6">
                  <a:pos x="T0" y="T1"/>
                </a:cxn>
                <a:cxn ang="T7">
                  <a:pos x="T2" y="T3"/>
                </a:cxn>
                <a:cxn ang="T8">
                  <a:pos x="T4" y="T5"/>
                </a:cxn>
              </a:cxnLst>
              <a:rect l="T9" t="T10" r="T11" b="T12"/>
              <a:pathLst>
                <a:path w="48" h="192">
                  <a:moveTo>
                    <a:pt x="0" y="0"/>
                  </a:moveTo>
                  <a:cubicBezTo>
                    <a:pt x="24" y="32"/>
                    <a:pt x="48" y="64"/>
                    <a:pt x="48" y="96"/>
                  </a:cubicBezTo>
                  <a:cubicBezTo>
                    <a:pt x="48" y="128"/>
                    <a:pt x="32" y="144"/>
                    <a:pt x="0" y="192"/>
                  </a:cubicBezTo>
                </a:path>
              </a:pathLst>
            </a:custGeom>
            <a:noFill/>
            <a:ln w="25400">
              <a:solidFill>
                <a:srgbClr val="CC99FF"/>
              </a:solidFill>
              <a:round/>
              <a:headEnd/>
              <a:tailEnd type="triangle" w="lg" len="lg"/>
            </a:ln>
          </p:spPr>
          <p:txBody>
            <a:bodyPr wrap="none" anchor="ctr"/>
            <a:lstStyle/>
            <a:p>
              <a:endParaRPr lang="en-US"/>
            </a:p>
          </p:txBody>
        </p:sp>
        <p:sp>
          <p:nvSpPr>
            <p:cNvPr id="27671" name="Freeform 75"/>
            <p:cNvSpPr>
              <a:spLocks/>
            </p:cNvSpPr>
            <p:nvPr/>
          </p:nvSpPr>
          <p:spPr bwMode="auto">
            <a:xfrm>
              <a:off x="4176" y="2448"/>
              <a:ext cx="96" cy="528"/>
            </a:xfrm>
            <a:custGeom>
              <a:avLst/>
              <a:gdLst>
                <a:gd name="T0" fmla="*/ 0 w 96"/>
                <a:gd name="T1" fmla="*/ 0 h 528"/>
                <a:gd name="T2" fmla="*/ 96 w 96"/>
                <a:gd name="T3" fmla="*/ 240 h 528"/>
                <a:gd name="T4" fmla="*/ 0 w 96"/>
                <a:gd name="T5" fmla="*/ 528 h 528"/>
                <a:gd name="T6" fmla="*/ 0 60000 65536"/>
                <a:gd name="T7" fmla="*/ 0 60000 65536"/>
                <a:gd name="T8" fmla="*/ 0 60000 65536"/>
                <a:gd name="T9" fmla="*/ 0 w 96"/>
                <a:gd name="T10" fmla="*/ 0 h 528"/>
                <a:gd name="T11" fmla="*/ 96 w 96"/>
                <a:gd name="T12" fmla="*/ 528 h 528"/>
              </a:gdLst>
              <a:ahLst/>
              <a:cxnLst>
                <a:cxn ang="T6">
                  <a:pos x="T0" y="T1"/>
                </a:cxn>
                <a:cxn ang="T7">
                  <a:pos x="T2" y="T3"/>
                </a:cxn>
                <a:cxn ang="T8">
                  <a:pos x="T4" y="T5"/>
                </a:cxn>
              </a:cxnLst>
              <a:rect l="T9" t="T10" r="T11" b="T12"/>
              <a:pathLst>
                <a:path w="96" h="528">
                  <a:moveTo>
                    <a:pt x="0" y="0"/>
                  </a:moveTo>
                  <a:cubicBezTo>
                    <a:pt x="48" y="76"/>
                    <a:pt x="96" y="152"/>
                    <a:pt x="96" y="240"/>
                  </a:cubicBezTo>
                  <a:cubicBezTo>
                    <a:pt x="96" y="328"/>
                    <a:pt x="40" y="456"/>
                    <a:pt x="0" y="528"/>
                  </a:cubicBezTo>
                </a:path>
              </a:pathLst>
            </a:custGeom>
            <a:noFill/>
            <a:ln w="25400">
              <a:solidFill>
                <a:srgbClr val="CC99FF"/>
              </a:solidFill>
              <a:round/>
              <a:headEnd/>
              <a:tailEnd type="triangle" w="lg" len="lg"/>
            </a:ln>
          </p:spPr>
          <p:txBody>
            <a:bodyPr wrap="none" anchor="ctr"/>
            <a:lstStyle/>
            <a:p>
              <a:endParaRPr lang="en-US"/>
            </a:p>
          </p:txBody>
        </p:sp>
        <p:sp>
          <p:nvSpPr>
            <p:cNvPr id="27672" name="Line 76"/>
            <p:cNvSpPr>
              <a:spLocks noChangeShapeType="1"/>
            </p:cNvSpPr>
            <p:nvPr/>
          </p:nvSpPr>
          <p:spPr bwMode="auto">
            <a:xfrm flipH="1" flipV="1">
              <a:off x="3936" y="2160"/>
              <a:ext cx="144" cy="48"/>
            </a:xfrm>
            <a:prstGeom prst="line">
              <a:avLst/>
            </a:prstGeom>
            <a:noFill/>
            <a:ln w="25400">
              <a:solidFill>
                <a:srgbClr val="CC99FF"/>
              </a:solidFill>
              <a:round/>
              <a:headEnd/>
              <a:tailEnd type="triangle" w="lg" len="lg"/>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1700" y="620713"/>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How to fix that</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8676" name="Line 4"/>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28677" name="Line 5"/>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8" name="Text Box 6"/>
          <p:cNvSpPr txBox="1">
            <a:spLocks noChangeArrowheads="1"/>
          </p:cNvSpPr>
          <p:nvPr/>
        </p:nvSpPr>
        <p:spPr bwMode="auto">
          <a:xfrm>
            <a:off x="901700" y="1500188"/>
            <a:ext cx="7631113" cy="4186237"/>
          </a:xfrm>
          <a:prstGeom prst="rect">
            <a:avLst/>
          </a:prstGeom>
          <a:noFill/>
          <a:ln w="9525">
            <a:noFill/>
            <a:miter lim="800000"/>
            <a:headEnd/>
            <a:tailEnd/>
          </a:ln>
        </p:spPr>
        <p:txBody>
          <a:bodyPr>
            <a:spAutoFit/>
          </a:bodyPr>
          <a:lstStyle/>
          <a:p>
            <a:pPr marL="228600" indent="-228600">
              <a:buFont typeface="Arial" pitchFamily="34" charset="0"/>
              <a:buChar char="•"/>
              <a:defRPr/>
            </a:pPr>
            <a:r>
              <a:rPr lang="en-US" sz="2200" dirty="0">
                <a:solidFill>
                  <a:srgbClr val="00CC00"/>
                </a:solidFill>
              </a:rPr>
              <a:t>We need to create an adder that can take a carry bit as an additional input</a:t>
            </a:r>
          </a:p>
          <a:p>
            <a:pPr lvl="1">
              <a:defRPr/>
            </a:pPr>
            <a:r>
              <a:rPr lang="en-US" sz="2200" dirty="0">
                <a:solidFill>
                  <a:srgbClr val="3333FF"/>
                </a:solidFill>
              </a:rPr>
              <a:t>Inputs</a:t>
            </a:r>
            <a:r>
              <a:rPr lang="en-US" sz="2200" dirty="0">
                <a:solidFill>
                  <a:srgbClr val="00CC00"/>
                </a:solidFill>
              </a:rPr>
              <a:t>: </a:t>
            </a:r>
            <a:r>
              <a:rPr lang="en-US" sz="2200" i="1" dirty="0">
                <a:solidFill>
                  <a:srgbClr val="00CC00"/>
                </a:solidFill>
              </a:rPr>
              <a:t>x</a:t>
            </a:r>
            <a:r>
              <a:rPr lang="en-US" sz="2200" dirty="0">
                <a:solidFill>
                  <a:srgbClr val="00CC00"/>
                </a:solidFill>
              </a:rPr>
              <a:t>, </a:t>
            </a:r>
            <a:r>
              <a:rPr lang="en-US" sz="2200" i="1" dirty="0">
                <a:solidFill>
                  <a:srgbClr val="00CC00"/>
                </a:solidFill>
              </a:rPr>
              <a:t>y</a:t>
            </a:r>
            <a:r>
              <a:rPr lang="en-US" sz="2200" dirty="0">
                <a:solidFill>
                  <a:srgbClr val="00CC00"/>
                </a:solidFill>
              </a:rPr>
              <a:t>, carry in</a:t>
            </a:r>
          </a:p>
          <a:p>
            <a:pPr lvl="1">
              <a:defRPr/>
            </a:pPr>
            <a:r>
              <a:rPr lang="en-US" sz="2200" dirty="0">
                <a:solidFill>
                  <a:srgbClr val="3333FF"/>
                </a:solidFill>
              </a:rPr>
              <a:t>Outputs</a:t>
            </a:r>
            <a:r>
              <a:rPr lang="en-US" sz="2200" dirty="0">
                <a:solidFill>
                  <a:srgbClr val="00CC00"/>
                </a:solidFill>
              </a:rPr>
              <a:t>: sum, carry out</a:t>
            </a:r>
          </a:p>
          <a:p>
            <a:pPr marL="228600" indent="-228600">
              <a:buFont typeface="Arial" pitchFamily="34" charset="0"/>
              <a:buChar char="•"/>
              <a:defRPr/>
            </a:pPr>
            <a:r>
              <a:rPr lang="en-US" sz="2200" dirty="0">
                <a:solidFill>
                  <a:srgbClr val="00CC00"/>
                </a:solidFill>
              </a:rPr>
              <a:t>This is called a </a:t>
            </a:r>
            <a:r>
              <a:rPr lang="en-US" sz="2200" dirty="0">
                <a:solidFill>
                  <a:srgbClr val="3333FF"/>
                </a:solidFill>
              </a:rPr>
              <a:t>full adder</a:t>
            </a:r>
          </a:p>
          <a:p>
            <a:pPr marL="228600" lvl="1" indent="228600">
              <a:defRPr/>
            </a:pPr>
            <a:r>
              <a:rPr lang="en-US" sz="2200" dirty="0">
                <a:solidFill>
                  <a:srgbClr val="00CC00"/>
                </a:solidFill>
              </a:rPr>
              <a:t>Will add </a:t>
            </a:r>
            <a:r>
              <a:rPr lang="en-US" sz="2200" i="1" dirty="0">
                <a:solidFill>
                  <a:srgbClr val="00CC00"/>
                </a:solidFill>
              </a:rPr>
              <a:t>x</a:t>
            </a:r>
            <a:r>
              <a:rPr lang="en-US" sz="2200" dirty="0">
                <a:solidFill>
                  <a:srgbClr val="00CC00"/>
                </a:solidFill>
              </a:rPr>
              <a:t> and </a:t>
            </a:r>
            <a:r>
              <a:rPr lang="en-US" sz="2200" i="1" dirty="0">
                <a:solidFill>
                  <a:srgbClr val="00CC00"/>
                </a:solidFill>
              </a:rPr>
              <a:t>y</a:t>
            </a:r>
            <a:r>
              <a:rPr lang="en-US" sz="2200" dirty="0">
                <a:solidFill>
                  <a:srgbClr val="00CC00"/>
                </a:solidFill>
              </a:rPr>
              <a:t> with a half-adder</a:t>
            </a:r>
          </a:p>
          <a:p>
            <a:pPr lvl="1">
              <a:defRPr/>
            </a:pPr>
            <a:r>
              <a:rPr lang="en-US" sz="2200" dirty="0">
                <a:solidFill>
                  <a:srgbClr val="00CC00"/>
                </a:solidFill>
              </a:rPr>
              <a:t>Will add the sum of that to the </a:t>
            </a:r>
            <a:br>
              <a:rPr lang="en-US" sz="2200" dirty="0">
                <a:solidFill>
                  <a:srgbClr val="00CC00"/>
                </a:solidFill>
              </a:rPr>
            </a:br>
            <a:r>
              <a:rPr lang="en-US" sz="2200" dirty="0">
                <a:solidFill>
                  <a:srgbClr val="00CC00"/>
                </a:solidFill>
              </a:rPr>
              <a:t>carry in</a:t>
            </a:r>
          </a:p>
          <a:p>
            <a:pPr marL="228600" indent="-228600">
              <a:buFont typeface="Arial" pitchFamily="34" charset="0"/>
              <a:buChar char="•"/>
              <a:defRPr/>
            </a:pPr>
            <a:r>
              <a:rPr lang="en-US" sz="2200" dirty="0">
                <a:solidFill>
                  <a:srgbClr val="00CC00"/>
                </a:solidFill>
              </a:rPr>
              <a:t>What about the carry out?</a:t>
            </a:r>
          </a:p>
          <a:p>
            <a:pPr lvl="1">
              <a:defRPr/>
            </a:pPr>
            <a:r>
              <a:rPr lang="en-US" sz="2200" dirty="0">
                <a:solidFill>
                  <a:srgbClr val="00CC00"/>
                </a:solidFill>
              </a:rPr>
              <a:t>It’s 1 if either (or both):</a:t>
            </a:r>
          </a:p>
          <a:p>
            <a:pPr lvl="1">
              <a:defRPr/>
            </a:pPr>
            <a:r>
              <a:rPr lang="en-US" sz="2200" i="1" dirty="0" err="1">
                <a:solidFill>
                  <a:srgbClr val="3333FF"/>
                </a:solidFill>
              </a:rPr>
              <a:t>x</a:t>
            </a:r>
            <a:r>
              <a:rPr lang="en-US" sz="2200" dirty="0" err="1">
                <a:solidFill>
                  <a:srgbClr val="3333FF"/>
                </a:solidFill>
              </a:rPr>
              <a:t>+</a:t>
            </a:r>
            <a:r>
              <a:rPr lang="en-US" sz="2200" i="1" dirty="0" err="1">
                <a:solidFill>
                  <a:srgbClr val="3333FF"/>
                </a:solidFill>
              </a:rPr>
              <a:t>y</a:t>
            </a:r>
            <a:r>
              <a:rPr lang="en-US" sz="2200" dirty="0">
                <a:solidFill>
                  <a:srgbClr val="3333FF"/>
                </a:solidFill>
              </a:rPr>
              <a:t> = 10</a:t>
            </a:r>
          </a:p>
          <a:p>
            <a:pPr lvl="1">
              <a:defRPr/>
            </a:pPr>
            <a:r>
              <a:rPr lang="en-US" sz="2200" i="1" dirty="0" err="1">
                <a:solidFill>
                  <a:srgbClr val="3333FF"/>
                </a:solidFill>
              </a:rPr>
              <a:t>x</a:t>
            </a:r>
            <a:r>
              <a:rPr lang="en-US" sz="2200" dirty="0" err="1">
                <a:solidFill>
                  <a:srgbClr val="3333FF"/>
                </a:solidFill>
              </a:rPr>
              <a:t>+</a:t>
            </a:r>
            <a:r>
              <a:rPr lang="en-US" sz="2200" i="1" dirty="0" err="1">
                <a:solidFill>
                  <a:srgbClr val="3333FF"/>
                </a:solidFill>
              </a:rPr>
              <a:t>y</a:t>
            </a:r>
            <a:r>
              <a:rPr lang="en-US" sz="2200" dirty="0">
                <a:solidFill>
                  <a:srgbClr val="3333FF"/>
                </a:solidFill>
              </a:rPr>
              <a:t> = 01 </a:t>
            </a:r>
            <a:r>
              <a:rPr lang="en-US" sz="2200" dirty="0">
                <a:solidFill>
                  <a:srgbClr val="00CC00"/>
                </a:solidFill>
              </a:rPr>
              <a:t>and carry in </a:t>
            </a:r>
            <a:r>
              <a:rPr lang="en-US" sz="2200" dirty="0">
                <a:solidFill>
                  <a:srgbClr val="3333FF"/>
                </a:solidFill>
              </a:rPr>
              <a:t>= </a:t>
            </a:r>
            <a:r>
              <a:rPr lang="en-US" sz="2400" dirty="0">
                <a:solidFill>
                  <a:srgbClr val="3333FF"/>
                </a:solidFill>
              </a:rPr>
              <a:t>1</a:t>
            </a:r>
          </a:p>
        </p:txBody>
      </p:sp>
      <p:sp>
        <p:nvSpPr>
          <p:cNvPr id="28679" name="Line 4"/>
          <p:cNvSpPr>
            <a:spLocks noChangeShapeType="1"/>
          </p:cNvSpPr>
          <p:nvPr/>
        </p:nvSpPr>
        <p:spPr bwMode="auto">
          <a:xfrm>
            <a:off x="395288" y="1268413"/>
            <a:ext cx="8280400" cy="0"/>
          </a:xfrm>
          <a:prstGeom prst="line">
            <a:avLst/>
          </a:prstGeom>
          <a:noFill/>
          <a:ln w="38100">
            <a:solidFill>
              <a:srgbClr val="D60093"/>
            </a:solidFill>
            <a:round/>
            <a:headEnd/>
            <a:tailEnd/>
          </a:ln>
        </p:spPr>
        <p:txBody>
          <a:bodyPr/>
          <a:lstStyle/>
          <a:p>
            <a:endParaRPr lang="en-US"/>
          </a:p>
        </p:txBody>
      </p:sp>
      <p:sp>
        <p:nvSpPr>
          <p:cNvPr id="28680" name="Line 5"/>
          <p:cNvSpPr>
            <a:spLocks noChangeShapeType="1"/>
          </p:cNvSpPr>
          <p:nvPr/>
        </p:nvSpPr>
        <p:spPr bwMode="auto">
          <a:xfrm>
            <a:off x="755650" y="692150"/>
            <a:ext cx="0" cy="863600"/>
          </a:xfrm>
          <a:prstGeom prst="line">
            <a:avLst/>
          </a:prstGeom>
          <a:noFill/>
          <a:ln w="38100">
            <a:solidFill>
              <a:srgbClr val="D60093"/>
            </a:solidFill>
            <a:round/>
            <a:headEnd/>
            <a:tailEnd/>
          </a:ln>
        </p:spPr>
        <p:txBody>
          <a:bodyPr/>
          <a:lstStyle/>
          <a:p>
            <a:endParaRPr lang="en-US"/>
          </a:p>
        </p:txBody>
      </p:sp>
      <p:pic>
        <p:nvPicPr>
          <p:cNvPr id="10242" name="Picture 2"/>
          <p:cNvPicPr>
            <a:picLocks noChangeAspect="1" noChangeArrowheads="1"/>
          </p:cNvPicPr>
          <p:nvPr/>
        </p:nvPicPr>
        <p:blipFill>
          <a:blip r:embed="rId3"/>
          <a:srcRect/>
          <a:stretch>
            <a:fillRect/>
          </a:stretch>
        </p:blipFill>
        <p:spPr bwMode="auto">
          <a:xfrm>
            <a:off x="5867400" y="2133600"/>
            <a:ext cx="2459038" cy="3762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30263" y="260350"/>
            <a:ext cx="6191250" cy="685800"/>
          </a:xfrm>
          <a:prstGeom prst="rect">
            <a:avLst/>
          </a:prstGeom>
          <a:noFill/>
          <a:ln w="9525">
            <a:noFill/>
            <a:miter lim="800000"/>
            <a:headEnd/>
            <a:tailEnd/>
          </a:ln>
        </p:spPr>
        <p:txBody>
          <a:bodyPr anchor="ctr"/>
          <a:lstStyle/>
          <a:p>
            <a:pPr eaLnBrk="0" hangingPunct="0">
              <a:defRPr/>
            </a:pPr>
            <a:r>
              <a:rPr lang="en-CA" sz="3200" dirty="0">
                <a:solidFill>
                  <a:srgbClr val="3333FF"/>
                </a:solidFill>
                <a:effectLst>
                  <a:outerShdw blurRad="38100" dist="38100" dir="2700000" algn="tl">
                    <a:srgbClr val="C0C0C0"/>
                  </a:outerShdw>
                </a:effectLst>
              </a:rPr>
              <a:t>The Full adder </a:t>
            </a:r>
          </a:p>
        </p:txBody>
      </p:sp>
      <p:sp>
        <p:nvSpPr>
          <p:cNvPr id="5" name="Rectangle 3"/>
          <p:cNvSpPr>
            <a:spLocks noChangeArrowheads="1"/>
          </p:cNvSpPr>
          <p:nvPr/>
        </p:nvSpPr>
        <p:spPr bwMode="auto">
          <a:xfrm>
            <a:off x="971550" y="1412875"/>
            <a:ext cx="7467600" cy="838200"/>
          </a:xfrm>
          <a:prstGeom prst="rect">
            <a:avLst/>
          </a:prstGeom>
          <a:noFill/>
          <a:ln w="9525">
            <a:noFill/>
            <a:miter lim="800000"/>
            <a:headEnd/>
            <a:tailEnd/>
          </a:ln>
        </p:spPr>
        <p:txBody>
          <a:bodyPr/>
          <a:lstStyle/>
          <a:p>
            <a:pPr eaLnBrk="0" hangingPunct="0">
              <a:spcBef>
                <a:spcPct val="20000"/>
              </a:spcBef>
              <a:defRPr/>
            </a:pPr>
            <a:endParaRPr lang="fr-FR" sz="2400">
              <a:effectLst>
                <a:outerShdw blurRad="38100" dist="38100" dir="2700000" algn="tl">
                  <a:srgbClr val="C0C0C0"/>
                </a:outerShdw>
              </a:effectLst>
            </a:endParaRPr>
          </a:p>
        </p:txBody>
      </p:sp>
      <p:sp>
        <p:nvSpPr>
          <p:cNvPr id="2053" name="Line 4"/>
          <p:cNvSpPr>
            <a:spLocks noChangeShapeType="1"/>
          </p:cNvSpPr>
          <p:nvPr/>
        </p:nvSpPr>
        <p:spPr bwMode="auto">
          <a:xfrm>
            <a:off x="323850" y="908050"/>
            <a:ext cx="8280400" cy="0"/>
          </a:xfrm>
          <a:prstGeom prst="line">
            <a:avLst/>
          </a:prstGeom>
          <a:noFill/>
          <a:ln w="38100">
            <a:solidFill>
              <a:srgbClr val="FF6600"/>
            </a:solidFill>
            <a:round/>
            <a:headEnd/>
            <a:tailEnd/>
          </a:ln>
        </p:spPr>
        <p:txBody>
          <a:bodyPr/>
          <a:lstStyle/>
          <a:p>
            <a:endParaRPr lang="en-US"/>
          </a:p>
        </p:txBody>
      </p:sp>
      <p:sp>
        <p:nvSpPr>
          <p:cNvPr id="2054" name="Line 5"/>
          <p:cNvSpPr>
            <a:spLocks noChangeShapeType="1"/>
          </p:cNvSpPr>
          <p:nvPr/>
        </p:nvSpPr>
        <p:spPr bwMode="auto">
          <a:xfrm>
            <a:off x="684213" y="331788"/>
            <a:ext cx="0" cy="863600"/>
          </a:xfrm>
          <a:prstGeom prst="line">
            <a:avLst/>
          </a:prstGeom>
          <a:noFill/>
          <a:ln w="38100">
            <a:solidFill>
              <a:srgbClr val="FF6600"/>
            </a:solidFill>
            <a:round/>
            <a:headEnd/>
            <a:tailEnd/>
          </a:ln>
        </p:spPr>
        <p:txBody>
          <a:bodyPr/>
          <a:lstStyle/>
          <a:p>
            <a:endParaRPr lang="en-US"/>
          </a:p>
        </p:txBody>
      </p:sp>
      <p:sp>
        <p:nvSpPr>
          <p:cNvPr id="2055" name="Line 4"/>
          <p:cNvSpPr>
            <a:spLocks noChangeShapeType="1"/>
          </p:cNvSpPr>
          <p:nvPr/>
        </p:nvSpPr>
        <p:spPr bwMode="auto">
          <a:xfrm>
            <a:off x="323850" y="908050"/>
            <a:ext cx="8280400" cy="0"/>
          </a:xfrm>
          <a:prstGeom prst="line">
            <a:avLst/>
          </a:prstGeom>
          <a:noFill/>
          <a:ln w="38100">
            <a:solidFill>
              <a:srgbClr val="D60093"/>
            </a:solidFill>
            <a:round/>
            <a:headEnd/>
            <a:tailEnd/>
          </a:ln>
        </p:spPr>
        <p:txBody>
          <a:bodyPr/>
          <a:lstStyle/>
          <a:p>
            <a:endParaRPr lang="en-US"/>
          </a:p>
        </p:txBody>
      </p:sp>
      <p:sp>
        <p:nvSpPr>
          <p:cNvPr id="2056" name="Line 5"/>
          <p:cNvSpPr>
            <a:spLocks noChangeShapeType="1"/>
          </p:cNvSpPr>
          <p:nvPr/>
        </p:nvSpPr>
        <p:spPr bwMode="auto">
          <a:xfrm>
            <a:off x="684213" y="331788"/>
            <a:ext cx="0" cy="863600"/>
          </a:xfrm>
          <a:prstGeom prst="line">
            <a:avLst/>
          </a:prstGeom>
          <a:noFill/>
          <a:ln w="38100">
            <a:solidFill>
              <a:srgbClr val="D60093"/>
            </a:solidFill>
            <a:round/>
            <a:headEnd/>
            <a:tailEnd/>
          </a:ln>
        </p:spPr>
        <p:txBody>
          <a:bodyPr/>
          <a:lstStyle/>
          <a:p>
            <a:endParaRPr lang="en-US"/>
          </a:p>
        </p:txBody>
      </p:sp>
      <p:graphicFrame>
        <p:nvGraphicFramePr>
          <p:cNvPr id="2050" name="Object 133"/>
          <p:cNvGraphicFramePr>
            <a:graphicFrameLocks noChangeAspect="1"/>
          </p:cNvGraphicFramePr>
          <p:nvPr/>
        </p:nvGraphicFramePr>
        <p:xfrm>
          <a:off x="1333500" y="1268413"/>
          <a:ext cx="6910388" cy="2143125"/>
        </p:xfrm>
        <a:graphic>
          <a:graphicData uri="http://schemas.openxmlformats.org/presentationml/2006/ole">
            <p:oleObj spid="_x0000_s2050" name="Image bitmap" r:id="rId3" imgW="7182853" imgH="2228571" progId="Paint.Picture">
              <p:embed/>
            </p:oleObj>
          </a:graphicData>
        </a:graphic>
      </p:graphicFrame>
      <p:pic>
        <p:nvPicPr>
          <p:cNvPr id="2057" name="Picture 134"/>
          <p:cNvPicPr>
            <a:picLocks noChangeAspect="1" noChangeArrowheads="1"/>
          </p:cNvPicPr>
          <p:nvPr/>
        </p:nvPicPr>
        <p:blipFill>
          <a:blip r:embed="rId4"/>
          <a:srcRect/>
          <a:stretch>
            <a:fillRect/>
          </a:stretch>
        </p:blipFill>
        <p:spPr bwMode="auto">
          <a:xfrm>
            <a:off x="6429375" y="3573463"/>
            <a:ext cx="2679700" cy="3227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827088" y="1125538"/>
            <a:ext cx="7848600" cy="1616075"/>
          </a:xfrm>
          <a:prstGeom prst="rect">
            <a:avLst/>
          </a:prstGeom>
          <a:noFill/>
          <a:ln w="9525">
            <a:noFill/>
            <a:miter lim="800000"/>
            <a:headEnd/>
            <a:tailEnd/>
          </a:ln>
        </p:spPr>
        <p:txBody>
          <a:bodyPr>
            <a:spAutoFit/>
          </a:bodyPr>
          <a:lstStyle/>
          <a:p>
            <a:pPr algn="just"/>
            <a:r>
              <a:rPr lang="en-US" sz="2000"/>
              <a:t>Two full-adders and one half-adder can be used together to build a circuit that will add two three-digit binary numbers </a:t>
            </a:r>
            <a:r>
              <a:rPr lang="en-US" sz="2000" i="1">
                <a:solidFill>
                  <a:srgbClr val="D60093"/>
                </a:solidFill>
              </a:rPr>
              <a:t>PQR</a:t>
            </a:r>
            <a:r>
              <a:rPr lang="en-US" sz="2000" i="1"/>
              <a:t> </a:t>
            </a:r>
            <a:r>
              <a:rPr lang="en-US" sz="2000"/>
              <a:t>and </a:t>
            </a:r>
            <a:r>
              <a:rPr lang="en-US" sz="2000" i="1">
                <a:solidFill>
                  <a:srgbClr val="D60093"/>
                </a:solidFill>
              </a:rPr>
              <a:t>STU</a:t>
            </a:r>
            <a:r>
              <a:rPr lang="en-US" sz="2000" i="1"/>
              <a:t> </a:t>
            </a:r>
            <a:r>
              <a:rPr lang="en-US" sz="2000"/>
              <a:t>to obtain the sum </a:t>
            </a:r>
            <a:r>
              <a:rPr lang="en-US" sz="2000" i="1">
                <a:solidFill>
                  <a:srgbClr val="D60093"/>
                </a:solidFill>
              </a:rPr>
              <a:t>WXYZ</a:t>
            </a:r>
            <a:r>
              <a:rPr lang="en-US" sz="2000"/>
              <a:t>. Such a circuit is called a </a:t>
            </a:r>
            <a:r>
              <a:rPr lang="en-US" sz="2000" b="1">
                <a:solidFill>
                  <a:srgbClr val="D60093"/>
                </a:solidFill>
              </a:rPr>
              <a:t>parallel adder</a:t>
            </a:r>
            <a:r>
              <a:rPr lang="en-US" sz="2000" b="1"/>
              <a:t>. </a:t>
            </a:r>
            <a:r>
              <a:rPr lang="en-US" sz="2000">
                <a:solidFill>
                  <a:srgbClr val="3333FF"/>
                </a:solidFill>
              </a:rPr>
              <a:t>Parallel adders can be constructed to add binary numbers of any finite length.</a:t>
            </a:r>
          </a:p>
        </p:txBody>
      </p:sp>
      <p:sp>
        <p:nvSpPr>
          <p:cNvPr id="29699" name="Rectangle 2"/>
          <p:cNvSpPr>
            <a:spLocks noChangeArrowheads="1"/>
          </p:cNvSpPr>
          <p:nvPr/>
        </p:nvSpPr>
        <p:spPr bwMode="auto">
          <a:xfrm>
            <a:off x="827088" y="439738"/>
            <a:ext cx="6191250" cy="685800"/>
          </a:xfrm>
          <a:prstGeom prst="rect">
            <a:avLst/>
          </a:prstGeom>
          <a:noFill/>
          <a:ln w="9525">
            <a:noFill/>
            <a:miter lim="800000"/>
            <a:headEnd/>
            <a:tailEnd/>
          </a:ln>
        </p:spPr>
        <p:txBody>
          <a:bodyPr anchor="ctr"/>
          <a:lstStyle/>
          <a:p>
            <a:pPr eaLnBrk="0" hangingPunct="0"/>
            <a:r>
              <a:rPr lang="en-CA" sz="3200">
                <a:solidFill>
                  <a:srgbClr val="3333FF"/>
                </a:solidFill>
              </a:rPr>
              <a:t>Parallel Adder Circuits</a:t>
            </a:r>
          </a:p>
        </p:txBody>
      </p:sp>
      <p:sp>
        <p:nvSpPr>
          <p:cNvPr id="29700" name="Line 4"/>
          <p:cNvSpPr>
            <a:spLocks noChangeShapeType="1"/>
          </p:cNvSpPr>
          <p:nvPr/>
        </p:nvSpPr>
        <p:spPr bwMode="auto">
          <a:xfrm>
            <a:off x="395288" y="1052513"/>
            <a:ext cx="8280400" cy="0"/>
          </a:xfrm>
          <a:prstGeom prst="line">
            <a:avLst/>
          </a:prstGeom>
          <a:noFill/>
          <a:ln w="38100">
            <a:solidFill>
              <a:srgbClr val="FF6600"/>
            </a:solidFill>
            <a:round/>
            <a:headEnd/>
            <a:tailEnd/>
          </a:ln>
        </p:spPr>
        <p:txBody>
          <a:bodyPr/>
          <a:lstStyle/>
          <a:p>
            <a:endParaRPr lang="en-US"/>
          </a:p>
        </p:txBody>
      </p:sp>
      <p:sp>
        <p:nvSpPr>
          <p:cNvPr id="29701" name="Line 5"/>
          <p:cNvSpPr>
            <a:spLocks noChangeShapeType="1"/>
          </p:cNvSpPr>
          <p:nvPr/>
        </p:nvSpPr>
        <p:spPr bwMode="auto">
          <a:xfrm>
            <a:off x="755650" y="476250"/>
            <a:ext cx="0" cy="863600"/>
          </a:xfrm>
          <a:prstGeom prst="line">
            <a:avLst/>
          </a:prstGeom>
          <a:noFill/>
          <a:ln w="38100">
            <a:solidFill>
              <a:srgbClr val="FF6600"/>
            </a:solidFill>
            <a:round/>
            <a:headEnd/>
            <a:tailEnd/>
          </a:ln>
        </p:spPr>
        <p:txBody>
          <a:bodyPr/>
          <a:lstStyle/>
          <a:p>
            <a:endParaRPr lang="en-US"/>
          </a:p>
        </p:txBody>
      </p:sp>
      <p:sp>
        <p:nvSpPr>
          <p:cNvPr id="29702" name="Line 4"/>
          <p:cNvSpPr>
            <a:spLocks noChangeShapeType="1"/>
          </p:cNvSpPr>
          <p:nvPr/>
        </p:nvSpPr>
        <p:spPr bwMode="auto">
          <a:xfrm>
            <a:off x="395288" y="1052513"/>
            <a:ext cx="8280400" cy="0"/>
          </a:xfrm>
          <a:prstGeom prst="line">
            <a:avLst/>
          </a:prstGeom>
          <a:noFill/>
          <a:ln w="38100">
            <a:solidFill>
              <a:srgbClr val="D60093"/>
            </a:solidFill>
            <a:round/>
            <a:headEnd/>
            <a:tailEnd/>
          </a:ln>
        </p:spPr>
        <p:txBody>
          <a:bodyPr/>
          <a:lstStyle/>
          <a:p>
            <a:endParaRPr lang="en-US"/>
          </a:p>
        </p:txBody>
      </p:sp>
      <p:sp>
        <p:nvSpPr>
          <p:cNvPr id="29703" name="Line 5"/>
          <p:cNvSpPr>
            <a:spLocks noChangeShapeType="1"/>
          </p:cNvSpPr>
          <p:nvPr/>
        </p:nvSpPr>
        <p:spPr bwMode="auto">
          <a:xfrm>
            <a:off x="755650" y="476250"/>
            <a:ext cx="0" cy="863600"/>
          </a:xfrm>
          <a:prstGeom prst="line">
            <a:avLst/>
          </a:prstGeom>
          <a:noFill/>
          <a:ln w="38100">
            <a:solidFill>
              <a:srgbClr val="D60093"/>
            </a:solidFill>
            <a:round/>
            <a:headEnd/>
            <a:tailEnd/>
          </a:ln>
        </p:spPr>
        <p:txBody>
          <a:bodyPr/>
          <a:lstStyle/>
          <a:p>
            <a:endParaRPr lang="en-US"/>
          </a:p>
        </p:txBody>
      </p:sp>
      <p:pic>
        <p:nvPicPr>
          <p:cNvPr id="29704" name="Picture 8"/>
          <p:cNvPicPr>
            <a:picLocks noChangeAspect="1" noChangeArrowheads="1"/>
          </p:cNvPicPr>
          <p:nvPr/>
        </p:nvPicPr>
        <p:blipFill>
          <a:blip r:embed="rId3"/>
          <a:srcRect/>
          <a:stretch>
            <a:fillRect/>
          </a:stretch>
        </p:blipFill>
        <p:spPr bwMode="auto">
          <a:xfrm>
            <a:off x="1331913" y="3068638"/>
            <a:ext cx="6796087"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63575" y="260350"/>
            <a:ext cx="8229600" cy="865188"/>
          </a:xfrm>
          <a:prstGeom prst="rect">
            <a:avLst/>
          </a:prstGeom>
        </p:spPr>
        <p:txBody>
          <a:bodyPr/>
          <a:lstStyle/>
          <a:p>
            <a:pPr algn="ctr" eaLnBrk="0" hangingPunct="0">
              <a:defRPr/>
            </a:pPr>
            <a:endParaRPr lang="en-US" sz="2800" kern="0" dirty="0">
              <a:solidFill>
                <a:srgbClr val="3333FF"/>
              </a:solidFill>
              <a:latin typeface="+mj-lt"/>
              <a:ea typeface="+mj-ea"/>
              <a:cs typeface="+mj-cs"/>
            </a:endParaRPr>
          </a:p>
          <a:p>
            <a:pPr eaLnBrk="0" hangingPunct="0">
              <a:defRPr/>
            </a:pPr>
            <a:r>
              <a:rPr lang="en-US" sz="3200" kern="0" dirty="0">
                <a:solidFill>
                  <a:srgbClr val="3333FF"/>
                </a:solidFill>
                <a:latin typeface="+mj-lt"/>
                <a:ea typeface="+mj-ea"/>
                <a:cs typeface="+mj-cs"/>
              </a:rPr>
              <a:t>  The Full adder</a:t>
            </a:r>
          </a:p>
        </p:txBody>
      </p:sp>
      <p:sp>
        <p:nvSpPr>
          <p:cNvPr id="3076" name="Content Placeholder 2"/>
          <p:cNvSpPr txBox="1">
            <a:spLocks/>
          </p:cNvSpPr>
          <p:nvPr/>
        </p:nvSpPr>
        <p:spPr bwMode="auto">
          <a:xfrm>
            <a:off x="1042988" y="1412875"/>
            <a:ext cx="7561262" cy="4525963"/>
          </a:xfrm>
          <a:prstGeom prst="rect">
            <a:avLst/>
          </a:prstGeom>
          <a:noFill/>
          <a:ln w="9525">
            <a:noFill/>
            <a:miter lim="800000"/>
            <a:headEnd/>
            <a:tailEnd/>
          </a:ln>
        </p:spPr>
        <p:txBody>
          <a:bodyPr/>
          <a:lstStyle/>
          <a:p>
            <a:r>
              <a:rPr lang="en-US" sz="2400">
                <a:solidFill>
                  <a:srgbClr val="00CC00"/>
                </a:solidFill>
              </a:rPr>
              <a:t>The full circuitry of the full adder</a:t>
            </a:r>
          </a:p>
        </p:txBody>
      </p:sp>
      <p:sp>
        <p:nvSpPr>
          <p:cNvPr id="3077"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3078"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graphicFrame>
        <p:nvGraphicFramePr>
          <p:cNvPr id="3074" name="Object 122"/>
          <p:cNvGraphicFramePr>
            <a:graphicFrameLocks noChangeAspect="1"/>
          </p:cNvGraphicFramePr>
          <p:nvPr/>
        </p:nvGraphicFramePr>
        <p:xfrm>
          <a:off x="1116013" y="2322513"/>
          <a:ext cx="7416800" cy="3194050"/>
        </p:xfrm>
        <a:graphic>
          <a:graphicData uri="http://schemas.openxmlformats.org/presentationml/2006/ole">
            <p:oleObj spid="_x0000_s3074" name="Visio" r:id="rId3" imgW="3614928" imgH="1387754" progId="">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00113" y="414338"/>
            <a:ext cx="7758112" cy="1143000"/>
          </a:xfrm>
        </p:spPr>
        <p:txBody>
          <a:bodyPr/>
          <a:lstStyle/>
          <a:p>
            <a:pPr algn="l"/>
            <a:r>
              <a:rPr lang="en-US" sz="3600" smtClean="0">
                <a:solidFill>
                  <a:schemeClr val="tx1"/>
                </a:solidFill>
              </a:rPr>
              <a:t>Lecture summary</a:t>
            </a:r>
          </a:p>
        </p:txBody>
      </p:sp>
      <p:sp>
        <p:nvSpPr>
          <p:cNvPr id="30723" name="Content Placeholder 2"/>
          <p:cNvSpPr>
            <a:spLocks noGrp="1"/>
          </p:cNvSpPr>
          <p:nvPr>
            <p:ph idx="1"/>
          </p:nvPr>
        </p:nvSpPr>
        <p:spPr>
          <a:xfrm>
            <a:off x="684213" y="1557338"/>
            <a:ext cx="7920037" cy="4248150"/>
          </a:xfrm>
        </p:spPr>
        <p:txBody>
          <a:bodyPr/>
          <a:lstStyle/>
          <a:p>
            <a:pPr algn="just">
              <a:buFontTx/>
              <a:buNone/>
            </a:pPr>
            <a:r>
              <a:rPr lang="en-US" sz="2400" smtClean="0"/>
              <a:t> </a:t>
            </a:r>
            <a:endParaRPr lang="en-US" sz="2400" u="sng" smtClean="0"/>
          </a:p>
        </p:txBody>
      </p:sp>
      <p:sp>
        <p:nvSpPr>
          <p:cNvPr id="30724"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30725"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30726" name="Rectangle 5"/>
          <p:cNvSpPr>
            <a:spLocks noChangeArrowheads="1"/>
          </p:cNvSpPr>
          <p:nvPr/>
        </p:nvSpPr>
        <p:spPr bwMode="auto">
          <a:xfrm>
            <a:off x="1025525" y="1403350"/>
            <a:ext cx="6715125" cy="3508375"/>
          </a:xfrm>
          <a:prstGeom prst="rect">
            <a:avLst/>
          </a:prstGeom>
          <a:noFill/>
          <a:ln w="9525">
            <a:noFill/>
            <a:miter lim="800000"/>
            <a:headEnd/>
            <a:tailEnd/>
          </a:ln>
        </p:spPr>
        <p:txBody>
          <a:bodyPr>
            <a:spAutoFit/>
          </a:bodyPr>
          <a:lstStyle/>
          <a:p>
            <a:pPr marL="292100" indent="-292100" algn="just">
              <a:lnSpc>
                <a:spcPct val="200000"/>
              </a:lnSpc>
              <a:buFont typeface="Arial" charset="0"/>
              <a:buChar char="•"/>
            </a:pPr>
            <a:r>
              <a:rPr lang="en-US" sz="2800">
                <a:solidFill>
                  <a:srgbClr val="3333FF"/>
                </a:solidFill>
              </a:rPr>
              <a:t>Basic Logic gates</a:t>
            </a:r>
          </a:p>
          <a:p>
            <a:pPr marL="292100" indent="-292100" algn="just">
              <a:lnSpc>
                <a:spcPct val="200000"/>
              </a:lnSpc>
              <a:buFont typeface="Arial" charset="0"/>
              <a:buChar char="•"/>
            </a:pPr>
            <a:r>
              <a:rPr lang="en-US" sz="2800">
                <a:solidFill>
                  <a:srgbClr val="3333FF"/>
                </a:solidFill>
              </a:rPr>
              <a:t>Circuits using logic gates</a:t>
            </a:r>
          </a:p>
          <a:p>
            <a:pPr marL="292100" indent="-292100" algn="just">
              <a:lnSpc>
                <a:spcPct val="200000"/>
              </a:lnSpc>
              <a:buFont typeface="Arial" charset="0"/>
              <a:buChar char="•"/>
            </a:pPr>
            <a:r>
              <a:rPr lang="en-US" sz="2800">
                <a:solidFill>
                  <a:srgbClr val="3333FF"/>
                </a:solidFill>
              </a:rPr>
              <a:t>Boolean Algebra</a:t>
            </a:r>
          </a:p>
          <a:p>
            <a:pPr marL="292100" indent="-292100" algn="just">
              <a:lnSpc>
                <a:spcPct val="200000"/>
              </a:lnSpc>
              <a:buFont typeface="Arial" charset="0"/>
              <a:buChar char="•"/>
            </a:pPr>
            <a:r>
              <a:rPr lang="en-US" sz="2800">
                <a:solidFill>
                  <a:srgbClr val="3333FF"/>
                </a:solidFill>
              </a:rPr>
              <a:t>Adders (Half and Full) </a:t>
            </a:r>
            <a:endParaRPr lang="en-US">
              <a:solidFill>
                <a:srgbClr val="3333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a:spLocks noGrp="1"/>
          </p:cNvSpPr>
          <p:nvPr>
            <p:ph type="sldNum" sz="quarter" idx="12"/>
          </p:nvPr>
        </p:nvSpPr>
        <p:spPr>
          <a:noFill/>
          <a:ln>
            <a:miter lim="800000"/>
            <a:headEnd/>
            <a:tailEnd/>
          </a:ln>
        </p:spPr>
        <p:txBody>
          <a:bodyPr/>
          <a:lstStyle/>
          <a:p>
            <a:fld id="{94F7B6C8-76CE-4A61-9B19-CB4BACCD1FF7}" type="slidenum">
              <a:rPr lang="en-US" smtClean="0"/>
              <a:pPr/>
              <a:t>3</a:t>
            </a:fld>
            <a:endParaRPr lang="en-US" smtClean="0"/>
          </a:p>
        </p:txBody>
      </p:sp>
      <p:sp>
        <p:nvSpPr>
          <p:cNvPr id="7171" name="Line 16"/>
          <p:cNvSpPr>
            <a:spLocks noChangeShapeType="1"/>
          </p:cNvSpPr>
          <p:nvPr/>
        </p:nvSpPr>
        <p:spPr bwMode="auto">
          <a:xfrm>
            <a:off x="395288" y="3213100"/>
            <a:ext cx="8280400" cy="0"/>
          </a:xfrm>
          <a:prstGeom prst="line">
            <a:avLst/>
          </a:prstGeom>
          <a:noFill/>
          <a:ln w="38100">
            <a:solidFill>
              <a:srgbClr val="FF6600"/>
            </a:solidFill>
            <a:round/>
            <a:headEnd/>
            <a:tailEnd/>
          </a:ln>
        </p:spPr>
        <p:txBody>
          <a:bodyPr/>
          <a:lstStyle/>
          <a:p>
            <a:endParaRPr lang="en-US"/>
          </a:p>
        </p:txBody>
      </p:sp>
      <p:sp>
        <p:nvSpPr>
          <p:cNvPr id="7172" name="Line 17"/>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7173" name="Text Box 18"/>
          <p:cNvSpPr txBox="1">
            <a:spLocks noChangeArrowheads="1"/>
          </p:cNvSpPr>
          <p:nvPr/>
        </p:nvSpPr>
        <p:spPr bwMode="auto">
          <a:xfrm>
            <a:off x="971550" y="2511425"/>
            <a:ext cx="5113338" cy="701675"/>
          </a:xfrm>
          <a:prstGeom prst="rect">
            <a:avLst/>
          </a:prstGeom>
          <a:noFill/>
          <a:ln w="9525">
            <a:noFill/>
            <a:miter lim="800000"/>
            <a:headEnd/>
            <a:tailEnd/>
          </a:ln>
        </p:spPr>
        <p:txBody>
          <a:bodyPr>
            <a:spAutoFit/>
          </a:bodyPr>
          <a:lstStyle/>
          <a:p>
            <a:pPr>
              <a:spcBef>
                <a:spcPct val="50000"/>
              </a:spcBef>
            </a:pPr>
            <a:r>
              <a:rPr lang="en-US" sz="4000"/>
              <a:t>Applications of Logic</a:t>
            </a:r>
          </a:p>
        </p:txBody>
      </p:sp>
      <p:sp>
        <p:nvSpPr>
          <p:cNvPr id="7174" name="Line 19"/>
          <p:cNvSpPr>
            <a:spLocks noChangeShapeType="1"/>
          </p:cNvSpPr>
          <p:nvPr/>
        </p:nvSpPr>
        <p:spPr bwMode="auto">
          <a:xfrm>
            <a:off x="395288" y="3213100"/>
            <a:ext cx="8280400" cy="0"/>
          </a:xfrm>
          <a:prstGeom prst="line">
            <a:avLst/>
          </a:prstGeom>
          <a:noFill/>
          <a:ln w="38100">
            <a:solidFill>
              <a:srgbClr val="D60093"/>
            </a:solidFill>
            <a:round/>
            <a:headEnd/>
            <a:tailEnd/>
          </a:ln>
        </p:spPr>
        <p:txBody>
          <a:bodyPr/>
          <a:lstStyle/>
          <a:p>
            <a:endParaRPr lang="en-US"/>
          </a:p>
        </p:txBody>
      </p:sp>
      <p:sp>
        <p:nvSpPr>
          <p:cNvPr id="7175" name="Line 20"/>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7176"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7177" name="Line 23"/>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7178"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7179" name="Line 23"/>
          <p:cNvSpPr>
            <a:spLocks noChangeShapeType="1"/>
          </p:cNvSpPr>
          <p:nvPr/>
        </p:nvSpPr>
        <p:spPr bwMode="auto">
          <a:xfrm>
            <a:off x="755650" y="2492375"/>
            <a:ext cx="0" cy="1008063"/>
          </a:xfrm>
          <a:prstGeom prst="line">
            <a:avLst/>
          </a:prstGeom>
          <a:noFill/>
          <a:ln w="38100">
            <a:solidFill>
              <a:srgbClr val="FF6600"/>
            </a:solidFill>
            <a:round/>
            <a:headEnd/>
            <a:tailEnd/>
          </a:ln>
        </p:spPr>
        <p:txBody>
          <a:bodyPr/>
          <a:lstStyle/>
          <a:p>
            <a:endParaRPr lang="en-US"/>
          </a:p>
        </p:txBody>
      </p:sp>
      <p:sp>
        <p:nvSpPr>
          <p:cNvPr id="7180" name="Line 22"/>
          <p:cNvSpPr>
            <a:spLocks noChangeShapeType="1"/>
          </p:cNvSpPr>
          <p:nvPr/>
        </p:nvSpPr>
        <p:spPr bwMode="auto">
          <a:xfrm flipV="1">
            <a:off x="468313" y="3284538"/>
            <a:ext cx="8280400" cy="1587"/>
          </a:xfrm>
          <a:prstGeom prst="line">
            <a:avLst/>
          </a:prstGeom>
          <a:noFill/>
          <a:ln w="38100">
            <a:solidFill>
              <a:srgbClr val="FF6600"/>
            </a:solidFill>
            <a:round/>
            <a:headEnd/>
            <a:tailEnd/>
          </a:ln>
        </p:spPr>
        <p:txBody>
          <a:bodyPr/>
          <a:lstStyle/>
          <a:p>
            <a:endParaRPr lang="en-US"/>
          </a:p>
        </p:txBody>
      </p:sp>
      <p:sp>
        <p:nvSpPr>
          <p:cNvPr id="7181" name="Line 23"/>
          <p:cNvSpPr>
            <a:spLocks noChangeShapeType="1"/>
          </p:cNvSpPr>
          <p:nvPr/>
        </p:nvSpPr>
        <p:spPr bwMode="auto">
          <a:xfrm>
            <a:off x="828675" y="2565400"/>
            <a:ext cx="0" cy="1008063"/>
          </a:xfrm>
          <a:prstGeom prst="line">
            <a:avLst/>
          </a:prstGeom>
          <a:noFill/>
          <a:ln w="38100">
            <a:solidFill>
              <a:srgbClr val="FF6600"/>
            </a:solidFill>
            <a:round/>
            <a:headEnd/>
            <a:tailEnd/>
          </a:ln>
        </p:spPr>
        <p:txBody>
          <a:bodyPr/>
          <a:lstStyle/>
          <a:p>
            <a:endParaRPr lang="en-US"/>
          </a:p>
        </p:txBody>
      </p:sp>
      <p:sp>
        <p:nvSpPr>
          <p:cNvPr id="7182" name="Line 22"/>
          <p:cNvSpPr>
            <a:spLocks noChangeShapeType="1"/>
          </p:cNvSpPr>
          <p:nvPr/>
        </p:nvSpPr>
        <p:spPr bwMode="auto">
          <a:xfrm>
            <a:off x="395288" y="3213100"/>
            <a:ext cx="8137525" cy="0"/>
          </a:xfrm>
          <a:prstGeom prst="line">
            <a:avLst/>
          </a:prstGeom>
          <a:noFill/>
          <a:ln w="38100">
            <a:solidFill>
              <a:srgbClr val="FF6600"/>
            </a:solidFill>
            <a:round/>
            <a:headEnd/>
            <a:tailEnd/>
          </a:ln>
        </p:spPr>
        <p:txBody>
          <a:bodyPr/>
          <a:lstStyle/>
          <a:p>
            <a:endParaRPr lang="en-US"/>
          </a:p>
        </p:txBody>
      </p:sp>
      <p:sp>
        <p:nvSpPr>
          <p:cNvPr id="7183" name="Line 22"/>
          <p:cNvSpPr>
            <a:spLocks noChangeShapeType="1"/>
          </p:cNvSpPr>
          <p:nvPr/>
        </p:nvSpPr>
        <p:spPr bwMode="auto">
          <a:xfrm flipV="1">
            <a:off x="468313" y="3284538"/>
            <a:ext cx="8280400" cy="1587"/>
          </a:xfrm>
          <a:prstGeom prst="line">
            <a:avLst/>
          </a:prstGeom>
          <a:noFill/>
          <a:ln w="38100">
            <a:solidFill>
              <a:srgbClr val="FF6600"/>
            </a:solidFill>
            <a:round/>
            <a:headEnd/>
            <a:tailEnd/>
          </a:ln>
        </p:spPr>
        <p:txBody>
          <a:bodyPr/>
          <a:lstStyle/>
          <a:p>
            <a:endParaRPr lang="en-US"/>
          </a:p>
        </p:txBody>
      </p:sp>
      <p:sp>
        <p:nvSpPr>
          <p:cNvPr id="7184" name="Line 23"/>
          <p:cNvSpPr>
            <a:spLocks noChangeShapeType="1"/>
          </p:cNvSpPr>
          <p:nvPr/>
        </p:nvSpPr>
        <p:spPr bwMode="auto">
          <a:xfrm>
            <a:off x="827088" y="2565400"/>
            <a:ext cx="0" cy="1008063"/>
          </a:xfrm>
          <a:prstGeom prst="line">
            <a:avLst/>
          </a:prstGeom>
          <a:noFill/>
          <a:ln w="38100">
            <a:solidFill>
              <a:srgbClr val="FF6600"/>
            </a:solidFill>
            <a:round/>
            <a:headEnd/>
            <a:tailEnd/>
          </a:ln>
        </p:spPr>
        <p:txBody>
          <a:bodyPr/>
          <a:lstStyle/>
          <a:p>
            <a:endParaRPr lang="en-US"/>
          </a:p>
        </p:txBody>
      </p:sp>
      <p:sp>
        <p:nvSpPr>
          <p:cNvPr id="7185" name="Line 22"/>
          <p:cNvSpPr>
            <a:spLocks noChangeShapeType="1"/>
          </p:cNvSpPr>
          <p:nvPr/>
        </p:nvSpPr>
        <p:spPr bwMode="auto">
          <a:xfrm>
            <a:off x="393700" y="3213100"/>
            <a:ext cx="8137525" cy="0"/>
          </a:xfrm>
          <a:prstGeom prst="line">
            <a:avLst/>
          </a:prstGeom>
          <a:noFill/>
          <a:ln w="38100">
            <a:solidFill>
              <a:srgbClr val="FF6600"/>
            </a:solidFill>
            <a:round/>
            <a:headEnd/>
            <a:tailEnd/>
          </a:ln>
        </p:spPr>
        <p:txBody>
          <a:bodyPr/>
          <a:lstStyle/>
          <a:p>
            <a:endParaRPr lang="en-US"/>
          </a:p>
        </p:txBody>
      </p:sp>
      <p:sp>
        <p:nvSpPr>
          <p:cNvPr id="7186" name="Line 22"/>
          <p:cNvSpPr>
            <a:spLocks noChangeShapeType="1"/>
          </p:cNvSpPr>
          <p:nvPr/>
        </p:nvSpPr>
        <p:spPr bwMode="auto">
          <a:xfrm flipV="1">
            <a:off x="466725" y="3284538"/>
            <a:ext cx="8280400" cy="1587"/>
          </a:xfrm>
          <a:prstGeom prst="line">
            <a:avLst/>
          </a:prstGeom>
          <a:noFill/>
          <a:ln w="38100">
            <a:solidFill>
              <a:srgbClr val="FF6600"/>
            </a:solidFill>
            <a:round/>
            <a:headEnd/>
            <a:tailEnd/>
          </a:ln>
        </p:spPr>
        <p:txBody>
          <a:bodyPr/>
          <a:lstStyle/>
          <a:p>
            <a:endParaRPr lang="en-US"/>
          </a:p>
        </p:txBody>
      </p:sp>
      <p:sp>
        <p:nvSpPr>
          <p:cNvPr id="7187" name="Line 23"/>
          <p:cNvSpPr>
            <a:spLocks noChangeShapeType="1"/>
          </p:cNvSpPr>
          <p:nvPr/>
        </p:nvSpPr>
        <p:spPr bwMode="auto">
          <a:xfrm>
            <a:off x="755650" y="2492375"/>
            <a:ext cx="0" cy="1008063"/>
          </a:xfrm>
          <a:prstGeom prst="line">
            <a:avLst/>
          </a:prstGeom>
          <a:noFill/>
          <a:ln w="38100">
            <a:solidFill>
              <a:srgbClr val="D60093"/>
            </a:solidFill>
            <a:round/>
            <a:headEnd/>
            <a:tailEnd/>
          </a:ln>
        </p:spPr>
        <p:txBody>
          <a:bodyPr/>
          <a:lstStyle/>
          <a:p>
            <a:endParaRPr lang="en-US"/>
          </a:p>
        </p:txBody>
      </p:sp>
      <p:sp>
        <p:nvSpPr>
          <p:cNvPr id="7188" name="Line 23"/>
          <p:cNvSpPr>
            <a:spLocks noChangeShapeType="1"/>
          </p:cNvSpPr>
          <p:nvPr/>
        </p:nvSpPr>
        <p:spPr bwMode="auto">
          <a:xfrm>
            <a:off x="827088" y="2565400"/>
            <a:ext cx="0" cy="1008063"/>
          </a:xfrm>
          <a:prstGeom prst="line">
            <a:avLst/>
          </a:prstGeom>
          <a:noFill/>
          <a:ln w="38100">
            <a:solidFill>
              <a:srgbClr val="D60093"/>
            </a:solidFill>
            <a:round/>
            <a:headEnd/>
            <a:tailEnd/>
          </a:ln>
        </p:spPr>
        <p:txBody>
          <a:bodyPr/>
          <a:lstStyle/>
          <a:p>
            <a:endParaRPr lang="en-US"/>
          </a:p>
        </p:txBody>
      </p:sp>
      <p:sp>
        <p:nvSpPr>
          <p:cNvPr id="7189" name="Line 22"/>
          <p:cNvSpPr>
            <a:spLocks noChangeShapeType="1"/>
          </p:cNvSpPr>
          <p:nvPr/>
        </p:nvSpPr>
        <p:spPr bwMode="auto">
          <a:xfrm>
            <a:off x="395288" y="3213100"/>
            <a:ext cx="8137525" cy="0"/>
          </a:xfrm>
          <a:prstGeom prst="line">
            <a:avLst/>
          </a:prstGeom>
          <a:noFill/>
          <a:ln w="38100">
            <a:solidFill>
              <a:srgbClr val="D60093"/>
            </a:solidFill>
            <a:round/>
            <a:headEnd/>
            <a:tailEnd/>
          </a:ln>
        </p:spPr>
        <p:txBody>
          <a:bodyPr/>
          <a:lstStyle/>
          <a:p>
            <a:endParaRPr lang="en-US"/>
          </a:p>
        </p:txBody>
      </p:sp>
      <p:sp>
        <p:nvSpPr>
          <p:cNvPr id="7190" name="Line 22"/>
          <p:cNvSpPr>
            <a:spLocks noChangeShapeType="1"/>
          </p:cNvSpPr>
          <p:nvPr/>
        </p:nvSpPr>
        <p:spPr bwMode="auto">
          <a:xfrm flipV="1">
            <a:off x="466725" y="3284538"/>
            <a:ext cx="8280400" cy="1587"/>
          </a:xfrm>
          <a:prstGeom prst="line">
            <a:avLst/>
          </a:prstGeom>
          <a:noFill/>
          <a:ln w="38100">
            <a:solidFill>
              <a:srgbClr val="D60093"/>
            </a:solidFill>
            <a:round/>
            <a:headEnd/>
            <a:tailEnd/>
          </a:ln>
        </p:spPr>
        <p:txBody>
          <a:bodyPr/>
          <a:lstStyle/>
          <a:p>
            <a:endParaRPr lang="en-US"/>
          </a:p>
        </p:txBody>
      </p:sp>
      <p:sp>
        <p:nvSpPr>
          <p:cNvPr id="7191" name="Line 23"/>
          <p:cNvSpPr>
            <a:spLocks noChangeShapeType="1"/>
          </p:cNvSpPr>
          <p:nvPr/>
        </p:nvSpPr>
        <p:spPr bwMode="auto">
          <a:xfrm>
            <a:off x="755650" y="2492375"/>
            <a:ext cx="0" cy="1008063"/>
          </a:xfrm>
          <a:prstGeom prst="line">
            <a:avLst/>
          </a:prstGeom>
          <a:noFill/>
          <a:ln w="38100">
            <a:solidFill>
              <a:srgbClr val="D60093"/>
            </a:solidFill>
            <a:round/>
            <a:headEnd/>
            <a:tailEnd/>
          </a:ln>
        </p:spPr>
        <p:txBody>
          <a:bodyPr/>
          <a:lstStyle/>
          <a:p>
            <a:endParaRPr lang="en-US"/>
          </a:p>
        </p:txBody>
      </p:sp>
      <p:sp>
        <p:nvSpPr>
          <p:cNvPr id="7192" name="Line 22"/>
          <p:cNvSpPr>
            <a:spLocks noChangeShapeType="1"/>
          </p:cNvSpPr>
          <p:nvPr/>
        </p:nvSpPr>
        <p:spPr bwMode="auto">
          <a:xfrm>
            <a:off x="395288" y="3213100"/>
            <a:ext cx="8137525" cy="0"/>
          </a:xfrm>
          <a:prstGeom prst="line">
            <a:avLst/>
          </a:prstGeom>
          <a:noFill/>
          <a:ln w="38100">
            <a:solidFill>
              <a:srgbClr val="D60093"/>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txBox="1">
            <a:spLocks/>
          </p:cNvSpPr>
          <p:nvPr/>
        </p:nvSpPr>
        <p:spPr bwMode="auto">
          <a:xfrm>
            <a:off x="900113" y="693738"/>
            <a:ext cx="5472112" cy="863600"/>
          </a:xfrm>
          <a:prstGeom prst="rect">
            <a:avLst/>
          </a:prstGeom>
          <a:noFill/>
          <a:ln w="9525">
            <a:noFill/>
            <a:miter lim="800000"/>
            <a:headEnd/>
            <a:tailEnd/>
          </a:ln>
        </p:spPr>
        <p:txBody>
          <a:bodyPr/>
          <a:lstStyle/>
          <a:p>
            <a:pPr eaLnBrk="0" hangingPunct="0"/>
            <a:r>
              <a:rPr lang="en-US" sz="3200"/>
              <a:t>Todays Lecture Outline </a:t>
            </a:r>
          </a:p>
        </p:txBody>
      </p:sp>
      <p:sp>
        <p:nvSpPr>
          <p:cNvPr id="8195" name="Content Placeholder 2"/>
          <p:cNvSpPr txBox="1">
            <a:spLocks/>
          </p:cNvSpPr>
          <p:nvPr/>
        </p:nvSpPr>
        <p:spPr bwMode="auto">
          <a:xfrm>
            <a:off x="928688" y="1285875"/>
            <a:ext cx="7581900" cy="5005388"/>
          </a:xfrm>
          <a:prstGeom prst="rect">
            <a:avLst/>
          </a:prstGeom>
          <a:noFill/>
          <a:ln w="9525">
            <a:noFill/>
            <a:miter lim="800000"/>
            <a:headEnd/>
            <a:tailEnd/>
          </a:ln>
        </p:spPr>
        <p:txBody>
          <a:bodyPr/>
          <a:lstStyle/>
          <a:p>
            <a:pPr marL="342900" indent="-342900" algn="just" eaLnBrk="0" hangingPunct="0">
              <a:lnSpc>
                <a:spcPct val="150000"/>
              </a:lnSpc>
              <a:spcBef>
                <a:spcPct val="20000"/>
              </a:spcBef>
              <a:buFontTx/>
              <a:buChar char="•"/>
            </a:pPr>
            <a:r>
              <a:rPr lang="en-US" sz="2800">
                <a:solidFill>
                  <a:srgbClr val="3333FF"/>
                </a:solidFill>
              </a:rPr>
              <a:t>NAND and NOR Gates</a:t>
            </a:r>
          </a:p>
          <a:p>
            <a:pPr marL="342900" indent="-342900" algn="just" eaLnBrk="0" hangingPunct="0">
              <a:lnSpc>
                <a:spcPct val="150000"/>
              </a:lnSpc>
              <a:spcBef>
                <a:spcPct val="20000"/>
              </a:spcBef>
              <a:buFontTx/>
              <a:buChar char="•"/>
            </a:pPr>
            <a:r>
              <a:rPr lang="en-US" sz="2800">
                <a:solidFill>
                  <a:srgbClr val="3333FF"/>
                </a:solidFill>
              </a:rPr>
              <a:t>Basics of Boolean Algebra</a:t>
            </a:r>
          </a:p>
          <a:p>
            <a:pPr marL="342900" indent="-342900" algn="just" eaLnBrk="0" hangingPunct="0">
              <a:lnSpc>
                <a:spcPct val="150000"/>
              </a:lnSpc>
              <a:spcBef>
                <a:spcPct val="20000"/>
              </a:spcBef>
              <a:buFontTx/>
              <a:buChar char="•"/>
            </a:pPr>
            <a:r>
              <a:rPr lang="en-US" sz="2800">
                <a:solidFill>
                  <a:srgbClr val="3333FF"/>
                </a:solidFill>
              </a:rPr>
              <a:t>Decimal and Binary numbers</a:t>
            </a:r>
          </a:p>
          <a:p>
            <a:pPr marL="342900" indent="-342900" algn="just" eaLnBrk="0" hangingPunct="0">
              <a:lnSpc>
                <a:spcPct val="150000"/>
              </a:lnSpc>
              <a:spcBef>
                <a:spcPct val="20000"/>
              </a:spcBef>
              <a:buFontTx/>
              <a:buChar char="•"/>
            </a:pPr>
            <a:r>
              <a:rPr lang="en-US" sz="2800">
                <a:solidFill>
                  <a:srgbClr val="3333FF"/>
                </a:solidFill>
              </a:rPr>
              <a:t>Half Adders</a:t>
            </a:r>
          </a:p>
          <a:p>
            <a:pPr marL="342900" indent="-342900" algn="just" eaLnBrk="0" hangingPunct="0">
              <a:lnSpc>
                <a:spcPct val="150000"/>
              </a:lnSpc>
              <a:spcBef>
                <a:spcPct val="20000"/>
              </a:spcBef>
              <a:buFontTx/>
              <a:buChar char="•"/>
            </a:pPr>
            <a:r>
              <a:rPr lang="en-US" sz="2800">
                <a:solidFill>
                  <a:srgbClr val="3333FF"/>
                </a:solidFill>
              </a:rPr>
              <a:t>Circuits using Half adders</a:t>
            </a:r>
          </a:p>
          <a:p>
            <a:pPr marL="342900" indent="-342900" algn="just" eaLnBrk="0" hangingPunct="0">
              <a:lnSpc>
                <a:spcPct val="150000"/>
              </a:lnSpc>
              <a:spcBef>
                <a:spcPct val="20000"/>
              </a:spcBef>
              <a:buFontTx/>
              <a:buChar char="•"/>
            </a:pPr>
            <a:r>
              <a:rPr lang="en-US" sz="2800">
                <a:solidFill>
                  <a:srgbClr val="3333FF"/>
                </a:solidFill>
              </a:rPr>
              <a:t>Full adder circuits</a:t>
            </a:r>
          </a:p>
          <a:p>
            <a:pPr marL="342900" indent="-342900" algn="just" eaLnBrk="0" hangingPunct="0">
              <a:lnSpc>
                <a:spcPct val="150000"/>
              </a:lnSpc>
              <a:spcBef>
                <a:spcPct val="20000"/>
              </a:spcBef>
              <a:buFontTx/>
              <a:buChar char="•"/>
            </a:pPr>
            <a:r>
              <a:rPr lang="en-US" sz="2800">
                <a:solidFill>
                  <a:srgbClr val="3333FF"/>
                </a:solidFill>
              </a:rPr>
              <a:t>Parallel Adder Circuits </a:t>
            </a:r>
          </a:p>
        </p:txBody>
      </p:sp>
      <p:sp>
        <p:nvSpPr>
          <p:cNvPr id="8196"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8197"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p:cNvSpPr>
          <p:nvPr/>
        </p:nvSpPr>
        <p:spPr bwMode="auto">
          <a:xfrm>
            <a:off x="827088" y="703263"/>
            <a:ext cx="4105275" cy="709612"/>
          </a:xfrm>
          <a:prstGeom prst="rect">
            <a:avLst/>
          </a:prstGeom>
          <a:noFill/>
          <a:ln w="9525">
            <a:noFill/>
            <a:miter lim="800000"/>
            <a:headEnd/>
            <a:tailEnd/>
          </a:ln>
        </p:spPr>
        <p:txBody>
          <a:bodyPr/>
          <a:lstStyle/>
          <a:p>
            <a:r>
              <a:rPr lang="en-US" sz="3200">
                <a:solidFill>
                  <a:srgbClr val="3333FF"/>
                </a:solidFill>
              </a:rPr>
              <a:t>Equivalent Circuits</a:t>
            </a:r>
          </a:p>
        </p:txBody>
      </p:sp>
      <p:sp>
        <p:nvSpPr>
          <p:cNvPr id="5" name="Content Placeholder 2"/>
          <p:cNvSpPr txBox="1">
            <a:spLocks/>
          </p:cNvSpPr>
          <p:nvPr/>
        </p:nvSpPr>
        <p:spPr>
          <a:xfrm>
            <a:off x="973138" y="1365250"/>
            <a:ext cx="7920037" cy="4800600"/>
          </a:xfrm>
          <a:prstGeom prst="rect">
            <a:avLst/>
          </a:prstGeom>
        </p:spPr>
        <p:txBody>
          <a:bodyPr/>
          <a:lstStyle/>
          <a:p>
            <a:pPr indent="12700">
              <a:lnSpc>
                <a:spcPct val="150000"/>
              </a:lnSpc>
              <a:defRPr/>
            </a:pPr>
            <a:r>
              <a:rPr lang="en-US" sz="2400" dirty="0">
                <a:solidFill>
                  <a:srgbClr val="3333FF"/>
                </a:solidFill>
                <a:latin typeface="+mn-lt"/>
              </a:rPr>
              <a:t>Following is the circuit representations of the statement   </a:t>
            </a:r>
          </a:p>
        </p:txBody>
      </p:sp>
      <p:sp>
        <p:nvSpPr>
          <p:cNvPr id="9220"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9221"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
        <p:nvSpPr>
          <p:cNvPr id="9222" name="Rectangle 1"/>
          <p:cNvSpPr>
            <a:spLocks noChangeArrowheads="1"/>
          </p:cNvSpPr>
          <p:nvPr/>
        </p:nvSpPr>
        <p:spPr bwMode="auto">
          <a:xfrm>
            <a:off x="1042988" y="2060575"/>
            <a:ext cx="4013200" cy="523875"/>
          </a:xfrm>
          <a:prstGeom prst="rect">
            <a:avLst/>
          </a:prstGeom>
          <a:noFill/>
          <a:ln w="9525">
            <a:noFill/>
            <a:miter lim="800000"/>
            <a:headEnd/>
            <a:tailEnd/>
          </a:ln>
        </p:spPr>
        <p:txBody>
          <a:bodyPr wrap="none">
            <a:spAutoFit/>
          </a:bodyPr>
          <a:lstStyle/>
          <a:p>
            <a:r>
              <a:rPr lang="en-US" sz="2800"/>
              <a:t>[(P∧ ∼Q) ∨ (P ∧ Q)] ∧ Q</a:t>
            </a:r>
          </a:p>
        </p:txBody>
      </p:sp>
      <p:pic>
        <p:nvPicPr>
          <p:cNvPr id="9223" name="Picture 2"/>
          <p:cNvPicPr>
            <a:picLocks noChangeAspect="1" noChangeArrowheads="1"/>
          </p:cNvPicPr>
          <p:nvPr/>
        </p:nvPicPr>
        <p:blipFill>
          <a:blip r:embed="rId2"/>
          <a:srcRect/>
          <a:stretch>
            <a:fillRect/>
          </a:stretch>
        </p:blipFill>
        <p:spPr bwMode="auto">
          <a:xfrm>
            <a:off x="1403350" y="3141663"/>
            <a:ext cx="6557963" cy="230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00113" y="414338"/>
            <a:ext cx="7758112" cy="1143000"/>
          </a:xfrm>
        </p:spPr>
        <p:txBody>
          <a:bodyPr/>
          <a:lstStyle/>
          <a:p>
            <a:pPr algn="l"/>
            <a:r>
              <a:rPr lang="en-US" sz="3200" smtClean="0">
                <a:solidFill>
                  <a:srgbClr val="3333FF"/>
                </a:solidFill>
              </a:rPr>
              <a:t>Equivalent Circuits</a:t>
            </a:r>
          </a:p>
        </p:txBody>
      </p:sp>
      <p:sp>
        <p:nvSpPr>
          <p:cNvPr id="32771" name="Content Placeholder 2"/>
          <p:cNvSpPr>
            <a:spLocks noGrp="1"/>
          </p:cNvSpPr>
          <p:nvPr>
            <p:ph idx="1"/>
          </p:nvPr>
        </p:nvSpPr>
        <p:spPr>
          <a:xfrm>
            <a:off x="827088" y="1500188"/>
            <a:ext cx="7993062" cy="4554537"/>
          </a:xfrm>
        </p:spPr>
        <p:txBody>
          <a:bodyPr/>
          <a:lstStyle/>
          <a:p>
            <a:pPr marL="0" indent="0" algn="just">
              <a:lnSpc>
                <a:spcPct val="90000"/>
              </a:lnSpc>
              <a:buFontTx/>
              <a:buNone/>
              <a:defRPr/>
            </a:pPr>
            <a:endParaRPr lang="en-US" sz="2800" i="1" dirty="0" smtClean="0"/>
          </a:p>
          <a:p>
            <a:pPr marL="0" indent="0" algn="just">
              <a:lnSpc>
                <a:spcPct val="90000"/>
              </a:lnSpc>
              <a:buFontTx/>
              <a:buNone/>
              <a:defRPr/>
            </a:pPr>
            <a:r>
              <a:rPr lang="en-US" sz="2800" dirty="0" smtClean="0"/>
              <a:t> [(</a:t>
            </a:r>
            <a:r>
              <a:rPr lang="en-US" sz="2800" dirty="0"/>
              <a:t>P ∧ ∼Q) ∨ (P ∧ Q</a:t>
            </a:r>
            <a:r>
              <a:rPr lang="en-US" sz="2800" dirty="0" smtClean="0"/>
              <a:t>)] </a:t>
            </a:r>
            <a:r>
              <a:rPr lang="en-US" sz="2800" dirty="0"/>
              <a:t>∧ Q</a:t>
            </a:r>
          </a:p>
          <a:p>
            <a:pPr marL="457200" indent="-457200">
              <a:buFontTx/>
              <a:buNone/>
              <a:defRPr/>
            </a:pPr>
            <a:r>
              <a:rPr lang="en-US" sz="2800" dirty="0" smtClean="0"/>
              <a:t>	≡ </a:t>
            </a:r>
            <a:r>
              <a:rPr lang="en-US" sz="2800" i="1" dirty="0"/>
              <a:t>(P </a:t>
            </a:r>
            <a:r>
              <a:rPr lang="en-US" sz="2800" dirty="0"/>
              <a:t>∧ </a:t>
            </a:r>
            <a:r>
              <a:rPr lang="en-US" sz="2800" i="1" dirty="0"/>
              <a:t>(</a:t>
            </a:r>
            <a:r>
              <a:rPr lang="en-US" sz="2800" dirty="0"/>
              <a:t>∼</a:t>
            </a:r>
            <a:r>
              <a:rPr lang="en-US" sz="2800" i="1" dirty="0"/>
              <a:t>Q </a:t>
            </a:r>
            <a:r>
              <a:rPr lang="en-US" sz="2800" dirty="0"/>
              <a:t>∨ </a:t>
            </a:r>
            <a:r>
              <a:rPr lang="en-US" sz="2800" i="1" dirty="0"/>
              <a:t>Q)) </a:t>
            </a:r>
            <a:r>
              <a:rPr lang="en-US" sz="2800" dirty="0"/>
              <a:t>∧ </a:t>
            </a:r>
            <a:r>
              <a:rPr lang="en-US" sz="2800" i="1" dirty="0"/>
              <a:t>Q </a:t>
            </a:r>
            <a:r>
              <a:rPr lang="en-US" sz="2800" i="1" dirty="0" smtClean="0"/>
              <a:t> ; </a:t>
            </a:r>
            <a:r>
              <a:rPr lang="en-US" sz="2400" dirty="0" smtClean="0">
                <a:solidFill>
                  <a:srgbClr val="3333FF"/>
                </a:solidFill>
              </a:rPr>
              <a:t>by </a:t>
            </a:r>
            <a:r>
              <a:rPr lang="en-US" sz="2400" dirty="0">
                <a:solidFill>
                  <a:srgbClr val="3333FF"/>
                </a:solidFill>
              </a:rPr>
              <a:t>the distributive </a:t>
            </a:r>
            <a:r>
              <a:rPr lang="en-US" sz="2800" dirty="0">
                <a:solidFill>
                  <a:srgbClr val="3333FF"/>
                </a:solidFill>
              </a:rPr>
              <a:t>law</a:t>
            </a:r>
          </a:p>
          <a:p>
            <a:pPr marL="457200" indent="-457200">
              <a:buFontTx/>
              <a:buNone/>
              <a:defRPr/>
            </a:pPr>
            <a:r>
              <a:rPr lang="en-US" sz="2800" dirty="0" smtClean="0"/>
              <a:t>	≡ </a:t>
            </a:r>
            <a:r>
              <a:rPr lang="en-US" sz="2800" i="1" dirty="0"/>
              <a:t>(P </a:t>
            </a:r>
            <a:r>
              <a:rPr lang="en-US" sz="2800" dirty="0"/>
              <a:t>∧ </a:t>
            </a:r>
            <a:r>
              <a:rPr lang="en-US" sz="2800" i="1" dirty="0"/>
              <a:t>(Q </a:t>
            </a:r>
            <a:r>
              <a:rPr lang="en-US" sz="2800" dirty="0"/>
              <a:t>∨ ∼</a:t>
            </a:r>
            <a:r>
              <a:rPr lang="en-US" sz="2800" i="1" dirty="0"/>
              <a:t>Q)) </a:t>
            </a:r>
            <a:r>
              <a:rPr lang="en-US" sz="2800" dirty="0"/>
              <a:t>∧ </a:t>
            </a:r>
            <a:r>
              <a:rPr lang="en-US" sz="2800" i="1" dirty="0"/>
              <a:t>Q </a:t>
            </a:r>
            <a:r>
              <a:rPr lang="en-US" sz="2800" i="1" dirty="0" smtClean="0"/>
              <a:t> ; </a:t>
            </a:r>
            <a:r>
              <a:rPr lang="en-US" sz="2200" dirty="0" smtClean="0">
                <a:solidFill>
                  <a:srgbClr val="3333FF"/>
                </a:solidFill>
              </a:rPr>
              <a:t>by </a:t>
            </a:r>
            <a:r>
              <a:rPr lang="en-US" sz="2200" dirty="0">
                <a:solidFill>
                  <a:srgbClr val="3333FF"/>
                </a:solidFill>
              </a:rPr>
              <a:t>the commutative law for ∨</a:t>
            </a:r>
          </a:p>
          <a:p>
            <a:pPr marL="457200" indent="-457200">
              <a:buFontTx/>
              <a:buNone/>
              <a:defRPr/>
            </a:pPr>
            <a:r>
              <a:rPr lang="en-US" sz="2800" dirty="0" smtClean="0"/>
              <a:t>	≡ </a:t>
            </a:r>
            <a:r>
              <a:rPr lang="en-US" sz="2800" i="1" dirty="0"/>
              <a:t>(P </a:t>
            </a:r>
            <a:r>
              <a:rPr lang="en-US" sz="2800" dirty="0"/>
              <a:t>∧ </a:t>
            </a:r>
            <a:r>
              <a:rPr lang="en-US" sz="2800" b="1" dirty="0"/>
              <a:t>t</a:t>
            </a:r>
            <a:r>
              <a:rPr lang="en-US" sz="2800" i="1" dirty="0"/>
              <a:t>) </a:t>
            </a:r>
            <a:r>
              <a:rPr lang="en-US" sz="2800" dirty="0"/>
              <a:t>∧ </a:t>
            </a:r>
            <a:r>
              <a:rPr lang="en-US" sz="2800" i="1" dirty="0"/>
              <a:t>Q </a:t>
            </a:r>
            <a:r>
              <a:rPr lang="en-US" sz="2800" i="1" dirty="0" smtClean="0"/>
              <a:t>               ; </a:t>
            </a:r>
            <a:r>
              <a:rPr lang="en-US" sz="2800" dirty="0" smtClean="0">
                <a:solidFill>
                  <a:srgbClr val="3333FF"/>
                </a:solidFill>
              </a:rPr>
              <a:t>by </a:t>
            </a:r>
            <a:r>
              <a:rPr lang="en-US" sz="2800" dirty="0">
                <a:solidFill>
                  <a:srgbClr val="3333FF"/>
                </a:solidFill>
              </a:rPr>
              <a:t>the negation law</a:t>
            </a:r>
          </a:p>
          <a:p>
            <a:pPr marL="457200" indent="-457200">
              <a:buFontTx/>
              <a:buNone/>
              <a:defRPr/>
            </a:pPr>
            <a:r>
              <a:rPr lang="en-US" sz="2800" dirty="0" smtClean="0"/>
              <a:t>	≡ </a:t>
            </a:r>
            <a:r>
              <a:rPr lang="en-US" sz="2800" i="1" dirty="0"/>
              <a:t>P </a:t>
            </a:r>
            <a:r>
              <a:rPr lang="en-US" sz="2800" dirty="0"/>
              <a:t>∧ </a:t>
            </a:r>
            <a:r>
              <a:rPr lang="en-US" sz="2800" i="1" dirty="0"/>
              <a:t>Q </a:t>
            </a:r>
            <a:r>
              <a:rPr lang="en-US" sz="2800" i="1" dirty="0" smtClean="0"/>
              <a:t>                       ; </a:t>
            </a:r>
            <a:r>
              <a:rPr lang="en-US" sz="2800" dirty="0" smtClean="0">
                <a:solidFill>
                  <a:srgbClr val="3333FF"/>
                </a:solidFill>
              </a:rPr>
              <a:t>by </a:t>
            </a:r>
            <a:r>
              <a:rPr lang="en-US" sz="2800" dirty="0">
                <a:solidFill>
                  <a:srgbClr val="3333FF"/>
                </a:solidFill>
              </a:rPr>
              <a:t>the identity law</a:t>
            </a:r>
            <a:r>
              <a:rPr lang="en-US" sz="2800" dirty="0" smtClean="0">
                <a:solidFill>
                  <a:srgbClr val="3333FF"/>
                </a:solidFill>
              </a:rPr>
              <a:t>.</a:t>
            </a:r>
            <a:endParaRPr lang="en-US" sz="2800" u="sng" dirty="0" smtClean="0">
              <a:solidFill>
                <a:srgbClr val="3333FF"/>
              </a:solidFill>
            </a:endParaRPr>
          </a:p>
        </p:txBody>
      </p:sp>
      <p:sp>
        <p:nvSpPr>
          <p:cNvPr id="10244"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10245"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3284538" y="5300663"/>
            <a:ext cx="2365375" cy="800100"/>
          </a:xfrm>
          <a:prstGeom prst="rect">
            <a:avLst/>
          </a:prstGeom>
          <a:noFill/>
          <a:ln w="9525">
            <a:noFill/>
            <a:miter lim="800000"/>
            <a:headEnd/>
            <a:tailEnd/>
          </a:ln>
        </p:spPr>
      </p:pic>
      <p:pic>
        <p:nvPicPr>
          <p:cNvPr id="11267" name="Picture 2"/>
          <p:cNvPicPr>
            <a:picLocks noChangeAspect="1" noChangeArrowheads="1"/>
          </p:cNvPicPr>
          <p:nvPr/>
        </p:nvPicPr>
        <p:blipFill>
          <a:blip r:embed="rId3"/>
          <a:srcRect/>
          <a:stretch>
            <a:fillRect/>
          </a:stretch>
        </p:blipFill>
        <p:spPr bwMode="auto">
          <a:xfrm>
            <a:off x="1403350" y="2349500"/>
            <a:ext cx="6557963" cy="2303463"/>
          </a:xfrm>
          <a:prstGeom prst="rect">
            <a:avLst/>
          </a:prstGeom>
          <a:noFill/>
          <a:ln w="9525">
            <a:noFill/>
            <a:miter lim="800000"/>
            <a:headEnd/>
            <a:tailEnd/>
          </a:ln>
        </p:spPr>
      </p:pic>
      <p:sp>
        <p:nvSpPr>
          <p:cNvPr id="11268" name="Rectangle 5"/>
          <p:cNvSpPr>
            <a:spLocks noChangeArrowheads="1"/>
          </p:cNvSpPr>
          <p:nvPr/>
        </p:nvSpPr>
        <p:spPr bwMode="auto">
          <a:xfrm>
            <a:off x="900113" y="1492250"/>
            <a:ext cx="7245350" cy="423863"/>
          </a:xfrm>
          <a:prstGeom prst="rect">
            <a:avLst/>
          </a:prstGeom>
          <a:noFill/>
          <a:ln w="9525">
            <a:noFill/>
            <a:miter lim="800000"/>
            <a:headEnd/>
            <a:tailEnd/>
          </a:ln>
        </p:spPr>
        <p:txBody>
          <a:bodyPr>
            <a:spAutoFit/>
          </a:bodyPr>
          <a:lstStyle/>
          <a:p>
            <a:pPr algn="just">
              <a:lnSpc>
                <a:spcPct val="90000"/>
              </a:lnSpc>
            </a:pPr>
            <a:r>
              <a:rPr lang="en-US" sz="2400"/>
              <a:t>Thus the two circuits are logically equivalent.</a:t>
            </a:r>
          </a:p>
        </p:txBody>
      </p:sp>
      <p:sp>
        <p:nvSpPr>
          <p:cNvPr id="11269" name="Title 1"/>
          <p:cNvSpPr>
            <a:spLocks noGrp="1"/>
          </p:cNvSpPr>
          <p:nvPr>
            <p:ph type="title"/>
          </p:nvPr>
        </p:nvSpPr>
        <p:spPr>
          <a:xfrm>
            <a:off x="900113" y="414338"/>
            <a:ext cx="7758112" cy="1143000"/>
          </a:xfrm>
        </p:spPr>
        <p:txBody>
          <a:bodyPr/>
          <a:lstStyle/>
          <a:p>
            <a:pPr algn="l"/>
            <a:r>
              <a:rPr lang="en-US" sz="3200" smtClean="0">
                <a:solidFill>
                  <a:srgbClr val="3333FF"/>
                </a:solidFill>
              </a:rPr>
              <a:t>Equivalent Circuits</a:t>
            </a:r>
          </a:p>
        </p:txBody>
      </p:sp>
      <p:sp>
        <p:nvSpPr>
          <p:cNvPr id="11270" name="Line 11"/>
          <p:cNvSpPr>
            <a:spLocks noChangeShapeType="1"/>
          </p:cNvSpPr>
          <p:nvPr/>
        </p:nvSpPr>
        <p:spPr bwMode="auto">
          <a:xfrm>
            <a:off x="395288" y="1268413"/>
            <a:ext cx="8280400" cy="0"/>
          </a:xfrm>
          <a:prstGeom prst="line">
            <a:avLst/>
          </a:prstGeom>
          <a:noFill/>
          <a:ln w="38100">
            <a:solidFill>
              <a:srgbClr val="FF6600"/>
            </a:solidFill>
            <a:round/>
            <a:headEnd/>
            <a:tailEnd/>
          </a:ln>
        </p:spPr>
        <p:txBody>
          <a:bodyPr/>
          <a:lstStyle/>
          <a:p>
            <a:endParaRPr lang="en-US"/>
          </a:p>
        </p:txBody>
      </p:sp>
      <p:sp>
        <p:nvSpPr>
          <p:cNvPr id="11271" name="Line 12"/>
          <p:cNvSpPr>
            <a:spLocks noChangeShapeType="1"/>
          </p:cNvSpPr>
          <p:nvPr/>
        </p:nvSpPr>
        <p:spPr bwMode="auto">
          <a:xfrm>
            <a:off x="755650" y="692150"/>
            <a:ext cx="0" cy="863600"/>
          </a:xfrm>
          <a:prstGeom prst="line">
            <a:avLst/>
          </a:prstGeom>
          <a:noFill/>
          <a:ln w="38100">
            <a:solidFill>
              <a:srgbClr val="FF66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ChangeArrowheads="1"/>
          </p:cNvSpPr>
          <p:nvPr/>
        </p:nvSpPr>
        <p:spPr bwMode="auto">
          <a:xfrm>
            <a:off x="827088" y="1125538"/>
            <a:ext cx="7921625" cy="822325"/>
          </a:xfrm>
          <a:prstGeom prst="rect">
            <a:avLst/>
          </a:prstGeom>
          <a:noFill/>
          <a:ln w="9525">
            <a:noFill/>
            <a:miter lim="800000"/>
            <a:headEnd/>
            <a:tailEnd/>
          </a:ln>
        </p:spPr>
        <p:txBody>
          <a:bodyPr>
            <a:spAutoFit/>
          </a:bodyPr>
          <a:lstStyle/>
          <a:p>
            <a:pPr algn="just"/>
            <a:r>
              <a:rPr lang="en-US" sz="2400"/>
              <a:t>Find the Boolean expressions for the circuits and show that they are logically equivalent</a:t>
            </a:r>
          </a:p>
        </p:txBody>
      </p:sp>
      <p:sp>
        <p:nvSpPr>
          <p:cNvPr id="12291" name="Title 1"/>
          <p:cNvSpPr>
            <a:spLocks/>
          </p:cNvSpPr>
          <p:nvPr/>
        </p:nvSpPr>
        <p:spPr bwMode="auto">
          <a:xfrm>
            <a:off x="900113" y="188913"/>
            <a:ext cx="7758112" cy="1143000"/>
          </a:xfrm>
          <a:prstGeom prst="rect">
            <a:avLst/>
          </a:prstGeom>
          <a:noFill/>
          <a:ln w="9525">
            <a:noFill/>
            <a:miter lim="800000"/>
            <a:headEnd/>
            <a:tailEnd/>
          </a:ln>
        </p:spPr>
        <p:txBody>
          <a:bodyPr anchor="ctr"/>
          <a:lstStyle/>
          <a:p>
            <a:pPr eaLnBrk="0" hangingPunct="0"/>
            <a:r>
              <a:rPr lang="en-US" sz="3200">
                <a:solidFill>
                  <a:srgbClr val="3333FF"/>
                </a:solidFill>
              </a:rPr>
              <a:t>Equivalent Circuits</a:t>
            </a:r>
          </a:p>
        </p:txBody>
      </p:sp>
      <p:sp>
        <p:nvSpPr>
          <p:cNvPr id="12292"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2293"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pic>
        <p:nvPicPr>
          <p:cNvPr id="12294" name="Picture 12"/>
          <p:cNvPicPr>
            <a:picLocks noChangeAspect="1" noChangeArrowheads="1"/>
          </p:cNvPicPr>
          <p:nvPr>
            <p:ph sz="half" idx="1"/>
          </p:nvPr>
        </p:nvPicPr>
        <p:blipFill>
          <a:blip r:embed="rId2"/>
          <a:srcRect/>
          <a:stretch>
            <a:fillRect/>
          </a:stretch>
        </p:blipFill>
        <p:spPr>
          <a:xfrm>
            <a:off x="827088" y="2060575"/>
            <a:ext cx="5545137" cy="3722688"/>
          </a:xfrm>
          <a:noFill/>
        </p:spPr>
      </p:pic>
      <p:pic>
        <p:nvPicPr>
          <p:cNvPr id="12295" name="Picture 14"/>
          <p:cNvPicPr>
            <a:picLocks noChangeAspect="1" noChangeArrowheads="1"/>
          </p:cNvPicPr>
          <p:nvPr>
            <p:ph sz="half" idx="2"/>
          </p:nvPr>
        </p:nvPicPr>
        <p:blipFill>
          <a:blip r:embed="rId3"/>
          <a:srcRect/>
          <a:stretch>
            <a:fillRect/>
          </a:stretch>
        </p:blipFill>
        <p:spPr>
          <a:xfrm>
            <a:off x="4602163" y="5300663"/>
            <a:ext cx="4002087" cy="116840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srcRect/>
          <a:stretch>
            <a:fillRect/>
          </a:stretch>
        </p:blipFill>
        <p:spPr bwMode="auto">
          <a:xfrm>
            <a:off x="1835150" y="2205038"/>
            <a:ext cx="5983288" cy="4205287"/>
          </a:xfrm>
          <a:prstGeom prst="rect">
            <a:avLst/>
          </a:prstGeom>
          <a:noFill/>
          <a:ln w="9525">
            <a:noFill/>
            <a:miter lim="800000"/>
            <a:headEnd/>
            <a:tailEnd/>
          </a:ln>
        </p:spPr>
      </p:pic>
      <p:sp>
        <p:nvSpPr>
          <p:cNvPr id="13315" name="Rectangle 5"/>
          <p:cNvSpPr>
            <a:spLocks noChangeArrowheads="1"/>
          </p:cNvSpPr>
          <p:nvPr/>
        </p:nvSpPr>
        <p:spPr bwMode="auto">
          <a:xfrm>
            <a:off x="827088" y="1125538"/>
            <a:ext cx="7921625" cy="822325"/>
          </a:xfrm>
          <a:prstGeom prst="rect">
            <a:avLst/>
          </a:prstGeom>
          <a:noFill/>
          <a:ln w="9525">
            <a:noFill/>
            <a:miter lim="800000"/>
            <a:headEnd/>
            <a:tailEnd/>
          </a:ln>
        </p:spPr>
        <p:txBody>
          <a:bodyPr>
            <a:spAutoFit/>
          </a:bodyPr>
          <a:lstStyle/>
          <a:p>
            <a:pPr algn="just"/>
            <a:r>
              <a:rPr lang="en-US" sz="2400"/>
              <a:t>Find the Boolean expressions for the circuits and show that they are logically equivalent</a:t>
            </a:r>
          </a:p>
        </p:txBody>
      </p:sp>
      <p:sp>
        <p:nvSpPr>
          <p:cNvPr id="13316" name="Title 1"/>
          <p:cNvSpPr>
            <a:spLocks/>
          </p:cNvSpPr>
          <p:nvPr/>
        </p:nvSpPr>
        <p:spPr bwMode="auto">
          <a:xfrm>
            <a:off x="900113" y="188913"/>
            <a:ext cx="7758112" cy="1143000"/>
          </a:xfrm>
          <a:prstGeom prst="rect">
            <a:avLst/>
          </a:prstGeom>
          <a:noFill/>
          <a:ln w="9525">
            <a:noFill/>
            <a:miter lim="800000"/>
            <a:headEnd/>
            <a:tailEnd/>
          </a:ln>
        </p:spPr>
        <p:txBody>
          <a:bodyPr anchor="ctr"/>
          <a:lstStyle/>
          <a:p>
            <a:pPr eaLnBrk="0" hangingPunct="0"/>
            <a:r>
              <a:rPr lang="en-US" sz="3200">
                <a:solidFill>
                  <a:srgbClr val="3333FF"/>
                </a:solidFill>
              </a:rPr>
              <a:t>Equivalent Circuits</a:t>
            </a:r>
          </a:p>
        </p:txBody>
      </p:sp>
      <p:sp>
        <p:nvSpPr>
          <p:cNvPr id="13317" name="Line 11"/>
          <p:cNvSpPr>
            <a:spLocks noChangeShapeType="1"/>
          </p:cNvSpPr>
          <p:nvPr/>
        </p:nvSpPr>
        <p:spPr bwMode="auto">
          <a:xfrm>
            <a:off x="395288" y="1042988"/>
            <a:ext cx="8280400" cy="0"/>
          </a:xfrm>
          <a:prstGeom prst="line">
            <a:avLst/>
          </a:prstGeom>
          <a:noFill/>
          <a:ln w="38100">
            <a:solidFill>
              <a:srgbClr val="FF6600"/>
            </a:solidFill>
            <a:round/>
            <a:headEnd/>
            <a:tailEnd/>
          </a:ln>
        </p:spPr>
        <p:txBody>
          <a:bodyPr/>
          <a:lstStyle/>
          <a:p>
            <a:endParaRPr lang="en-US"/>
          </a:p>
        </p:txBody>
      </p:sp>
      <p:sp>
        <p:nvSpPr>
          <p:cNvPr id="13318" name="Line 12"/>
          <p:cNvSpPr>
            <a:spLocks noChangeShapeType="1"/>
          </p:cNvSpPr>
          <p:nvPr/>
        </p:nvSpPr>
        <p:spPr bwMode="auto">
          <a:xfrm>
            <a:off x="755650" y="466725"/>
            <a:ext cx="0" cy="863600"/>
          </a:xfrm>
          <a:prstGeom prst="line">
            <a:avLst/>
          </a:prstGeom>
          <a:noFill/>
          <a:ln w="38100">
            <a:solidFill>
              <a:srgbClr val="FF66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4125</TotalTime>
  <Words>1047</Words>
  <Application>Microsoft Office PowerPoint</Application>
  <PresentationFormat>On-screen Show (4:3)</PresentationFormat>
  <Paragraphs>143</Paragraphs>
  <Slides>29</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4" baseType="lpstr">
      <vt:lpstr>Arial</vt:lpstr>
      <vt:lpstr>Symbol</vt:lpstr>
      <vt:lpstr>Default Design</vt:lpstr>
      <vt:lpstr>Visio</vt:lpstr>
      <vt:lpstr>PBrush</vt:lpstr>
      <vt:lpstr>(CSC 102)</vt:lpstr>
      <vt:lpstr>Previous Lecture Summery </vt:lpstr>
      <vt:lpstr>Slide 3</vt:lpstr>
      <vt:lpstr>Slide 4</vt:lpstr>
      <vt:lpstr>Slide 5</vt:lpstr>
      <vt:lpstr>Equivalent Circuits</vt:lpstr>
      <vt:lpstr>Equivalent Circuits</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Lecture summary</vt:lpstr>
    </vt:vector>
  </TitlesOfParts>
  <Company>INSA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Discrete Structures CSC 102</dc:title>
  <dc:creator>Rasheed</dc:creator>
  <cp:lastModifiedBy>NTS</cp:lastModifiedBy>
  <cp:revision>725</cp:revision>
  <dcterms:created xsi:type="dcterms:W3CDTF">2012-03-24T09:18:04Z</dcterms:created>
  <dcterms:modified xsi:type="dcterms:W3CDTF">2012-06-29T05:59:46Z</dcterms:modified>
</cp:coreProperties>
</file>